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60" r:id="rId1"/>
  </p:sldMasterIdLst>
  <p:handoutMasterIdLst>
    <p:handoutMasterId r:id="rId3"/>
  </p:handoutMasterIdLst>
  <p:sldIdLst>
    <p:sldId id="256" r:id="rId2"/>
  </p:sldIdLst>
  <p:sldSz cx="43891200" cy="32918400"/>
  <p:notesSz cx="7010400" cy="9271000"/>
  <p:embeddedFontLst>
    <p:embeddedFont>
      <p:font typeface="Libre Baskerville" panose="02000000000000000000" pitchFamily="2" charset="0"/>
      <p:regular r:id="rId4"/>
      <p:bold r:id="rId5"/>
      <p:italic r:id="rId6"/>
    </p:embeddedFont>
    <p:embeddedFont>
      <p:font typeface="Montserrat Light" panose="00000400000000000000" pitchFamily="2" charset="0"/>
      <p:regular r:id="rId7"/>
      <p:italic r:id="rId8"/>
    </p:embeddedFont>
  </p:embeddedFontLst>
  <p:custDataLst>
    <p:tags r:id="rId9"/>
  </p:custDataLst>
  <p:defaultTex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1920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8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949" autoAdjust="0"/>
    <p:restoredTop sz="94710" autoAdjust="0"/>
  </p:normalViewPr>
  <p:slideViewPr>
    <p:cSldViewPr snapToGrid="0">
      <p:cViewPr>
        <p:scale>
          <a:sx n="20" d="100"/>
          <a:sy n="20" d="100"/>
        </p:scale>
        <p:origin x="2610" y="504"/>
      </p:cViewPr>
      <p:guideLst>
        <p:guide orient="horz"/>
        <p:guide pos="19200"/>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tableStyles" Target="tableStyles.xml"/><Relationship Id="rId3" Type="http://schemas.openxmlformats.org/officeDocument/2006/relationships/handoutMaster" Target="handoutMasters/handoutMaster1.xml"/><Relationship Id="rId7" Type="http://schemas.openxmlformats.org/officeDocument/2006/relationships/font" Target="fonts/font4.fntdata"/><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viewProps" Target="viewProps.xml"/><Relationship Id="rId5" Type="http://schemas.openxmlformats.org/officeDocument/2006/relationships/font" Target="fonts/font2.fntdata"/><Relationship Id="rId10" Type="http://schemas.openxmlformats.org/officeDocument/2006/relationships/presProps" Target="presProps.xml"/><Relationship Id="rId4" Type="http://schemas.openxmlformats.org/officeDocument/2006/relationships/font" Target="fonts/font1.fntdata"/><Relationship Id="rId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550"/>
          </a:xfrm>
          <a:prstGeom prst="rect">
            <a:avLst/>
          </a:prstGeom>
        </p:spPr>
        <p:txBody>
          <a:bodyPr vert="horz" lIns="93031" tIns="46516" rIns="93031" bIns="46516" rtlCol="0"/>
          <a:lstStyle>
            <a:defPPr>
              <a:defRPr kern="1200"/>
            </a:defPPr>
            <a:lvl1pPr algn="l">
              <a:defRPr sz="1200"/>
            </a:lvl1pPr>
          </a:lstStyle>
          <a:p>
            <a:endParaRPr lang="en-US"/>
          </a:p>
        </p:txBody>
      </p:sp>
      <p:sp>
        <p:nvSpPr>
          <p:cNvPr id="3" name="Date Placeholder 2"/>
          <p:cNvSpPr>
            <a:spLocks noGrp="1"/>
          </p:cNvSpPr>
          <p:nvPr>
            <p:ph type="dt" sz="quarter" idx="1"/>
          </p:nvPr>
        </p:nvSpPr>
        <p:spPr>
          <a:xfrm>
            <a:off x="3970938" y="0"/>
            <a:ext cx="3037840" cy="463550"/>
          </a:xfrm>
          <a:prstGeom prst="rect">
            <a:avLst/>
          </a:prstGeom>
        </p:spPr>
        <p:txBody>
          <a:bodyPr vert="horz" lIns="93031" tIns="46516" rIns="93031" bIns="46516" rtlCol="0"/>
          <a:lstStyle>
            <a:defPPr>
              <a:defRPr kern="1200"/>
            </a:defPPr>
            <a:lvl1pPr algn="r">
              <a:defRPr sz="1200"/>
            </a:lvl1pPr>
          </a:lstStyle>
          <a:p>
            <a:fld id="{302F586B-0015-43FB-918D-31E1A09780E3}" type="datetimeFigureOut">
              <a:rPr lang="en-US" smtClean="0"/>
              <a:t>3/7/2024</a:t>
            </a:fld>
            <a:endParaRPr lang="en-US"/>
          </a:p>
        </p:txBody>
      </p:sp>
      <p:sp>
        <p:nvSpPr>
          <p:cNvPr id="4" name="Footer Placeholder 3"/>
          <p:cNvSpPr>
            <a:spLocks noGrp="1"/>
          </p:cNvSpPr>
          <p:nvPr>
            <p:ph type="ftr" sz="quarter" idx="2"/>
          </p:nvPr>
        </p:nvSpPr>
        <p:spPr>
          <a:xfrm>
            <a:off x="0" y="8805841"/>
            <a:ext cx="3037840" cy="463550"/>
          </a:xfrm>
          <a:prstGeom prst="rect">
            <a:avLst/>
          </a:prstGeom>
        </p:spPr>
        <p:txBody>
          <a:bodyPr vert="horz" lIns="93031" tIns="46516" rIns="93031" bIns="46516" rtlCol="0" anchor="b"/>
          <a:lstStyle>
            <a:defPPr>
              <a:defRPr kern="1200"/>
            </a:defPPr>
            <a:lvl1pPr algn="l">
              <a:defRPr sz="1200"/>
            </a:lvl1pPr>
          </a:lstStyle>
          <a:p>
            <a:endParaRPr lang="en-US"/>
          </a:p>
        </p:txBody>
      </p:sp>
      <p:sp>
        <p:nvSpPr>
          <p:cNvPr id="5" name="Slide Number Placeholder 4"/>
          <p:cNvSpPr>
            <a:spLocks noGrp="1"/>
          </p:cNvSpPr>
          <p:nvPr>
            <p:ph type="sldNum" sz="quarter" idx="3"/>
          </p:nvPr>
        </p:nvSpPr>
        <p:spPr>
          <a:xfrm>
            <a:off x="3970938" y="8805841"/>
            <a:ext cx="3037840" cy="463550"/>
          </a:xfrm>
          <a:prstGeom prst="rect">
            <a:avLst/>
          </a:prstGeom>
        </p:spPr>
        <p:txBody>
          <a:bodyPr vert="horz" lIns="93031" tIns="46516" rIns="93031" bIns="46516" rtlCol="0" anchor="b"/>
          <a:lstStyle>
            <a:defPPr>
              <a:defRPr kern="1200"/>
            </a:defPPr>
            <a:lvl1pPr algn="r">
              <a:defRPr sz="12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5573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3/7/2024</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0055248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1" y="1318264"/>
            <a:ext cx="9875520" cy="28087321"/>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2194560" y="1318264"/>
            <a:ext cx="28895039" cy="28087321"/>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3/7/2024</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434872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3/7/2024</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9953125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7"/>
            <a:ext cx="37307521" cy="6537960"/>
          </a:xfrm>
        </p:spPr>
        <p:txBody>
          <a:bodyPr anchor="t"/>
          <a:lstStyle>
            <a:defPPr>
              <a:defRPr kern="1200"/>
            </a:defPPr>
            <a:lvl1pPr algn="l">
              <a:defRPr sz="16500" b="1" cap="all"/>
            </a:lvl1pPr>
          </a:lstStyle>
          <a:p>
            <a:r>
              <a:rPr lang="en-US"/>
              <a:t>Click to edit Master title style</a:t>
            </a:r>
          </a:p>
        </p:txBody>
      </p:sp>
      <p:sp>
        <p:nvSpPr>
          <p:cNvPr id="3" name="Text Placeholder 2"/>
          <p:cNvSpPr>
            <a:spLocks noGrp="1"/>
          </p:cNvSpPr>
          <p:nvPr>
            <p:ph type="body" idx="1"/>
          </p:nvPr>
        </p:nvSpPr>
        <p:spPr>
          <a:xfrm>
            <a:off x="3467102" y="13952224"/>
            <a:ext cx="37307521" cy="7200897"/>
          </a:xfrm>
        </p:spPr>
        <p:txBody>
          <a:bodyPr anchor="b"/>
          <a:lstStyle>
            <a:defPPr>
              <a:defRPr kern="1200"/>
            </a:defPPr>
            <a:lvl1pPr marL="0" indent="0">
              <a:buNone/>
              <a:defRPr sz="8200">
                <a:solidFill>
                  <a:schemeClr val="tx1">
                    <a:tint val="75000"/>
                  </a:schemeClr>
                </a:solidFill>
              </a:defRPr>
            </a:lvl1pPr>
            <a:lvl2pPr marL="1880543" indent="0">
              <a:buNone/>
              <a:defRPr sz="7400">
                <a:solidFill>
                  <a:schemeClr val="tx1">
                    <a:tint val="75000"/>
                  </a:schemeClr>
                </a:solidFill>
              </a:defRPr>
            </a:lvl2pPr>
            <a:lvl3pPr marL="3761086" indent="0">
              <a:buNone/>
              <a:defRPr sz="6600">
                <a:solidFill>
                  <a:schemeClr val="tx1">
                    <a:tint val="75000"/>
                  </a:schemeClr>
                </a:solidFill>
              </a:defRPr>
            </a:lvl3pPr>
            <a:lvl4pPr marL="5641630" indent="0">
              <a:buNone/>
              <a:defRPr sz="5800">
                <a:solidFill>
                  <a:schemeClr val="tx1">
                    <a:tint val="75000"/>
                  </a:schemeClr>
                </a:solidFill>
              </a:defRPr>
            </a:lvl4pPr>
            <a:lvl5pPr marL="7522173" indent="0">
              <a:buNone/>
              <a:defRPr sz="5800">
                <a:solidFill>
                  <a:schemeClr val="tx1">
                    <a:tint val="75000"/>
                  </a:schemeClr>
                </a:solidFill>
              </a:defRPr>
            </a:lvl5pPr>
            <a:lvl6pPr marL="9402716" indent="0">
              <a:buNone/>
              <a:defRPr sz="5800">
                <a:solidFill>
                  <a:schemeClr val="tx1">
                    <a:tint val="75000"/>
                  </a:schemeClr>
                </a:solidFill>
              </a:defRPr>
            </a:lvl6pPr>
            <a:lvl7pPr marL="11283259" indent="0">
              <a:buNone/>
              <a:defRPr sz="5800">
                <a:solidFill>
                  <a:schemeClr val="tx1">
                    <a:tint val="75000"/>
                  </a:schemeClr>
                </a:solidFill>
              </a:defRPr>
            </a:lvl7pPr>
            <a:lvl8pPr marL="13163803" indent="0">
              <a:buNone/>
              <a:defRPr sz="5800">
                <a:solidFill>
                  <a:schemeClr val="tx1">
                    <a:tint val="75000"/>
                  </a:schemeClr>
                </a:solidFill>
              </a:defRPr>
            </a:lvl8pPr>
            <a:lvl9pPr marL="15044345" indent="0">
              <a:buNone/>
              <a:defRPr sz="5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3/7/2024</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1498406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2194560" y="7680962"/>
            <a:ext cx="19385280" cy="21724623"/>
          </a:xfrm>
        </p:spPr>
        <p:txBody>
          <a:bodyPr/>
          <a:lstStyle>
            <a:defPPr>
              <a:defRPr kern="1200"/>
            </a:defPPr>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1" y="7680962"/>
            <a:ext cx="19385280" cy="21724623"/>
          </a:xfrm>
        </p:spPr>
        <p:txBody>
          <a:bodyPr/>
          <a:lstStyle>
            <a:defPPr>
              <a:defRPr kern="1200"/>
            </a:defPPr>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3/7/2024</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5583277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2194560" y="7368543"/>
            <a:ext cx="19392902" cy="3070857"/>
          </a:xfrm>
        </p:spPr>
        <p:txBody>
          <a:bodyPr anchor="b"/>
          <a:lstStyle>
            <a:defPPr>
              <a:defRPr kern="1200"/>
            </a:defPPr>
            <a:lvl1pPr marL="0" indent="0">
              <a:buNone/>
              <a:defRPr sz="9900" b="1"/>
            </a:lvl1pPr>
            <a:lvl2pPr marL="1880543" indent="0">
              <a:buNone/>
              <a:defRPr sz="8200" b="1"/>
            </a:lvl2pPr>
            <a:lvl3pPr marL="3761086" indent="0">
              <a:buNone/>
              <a:defRPr sz="7400" b="1"/>
            </a:lvl3pPr>
            <a:lvl4pPr marL="5641630" indent="0">
              <a:buNone/>
              <a:defRPr sz="6600" b="1"/>
            </a:lvl4pPr>
            <a:lvl5pPr marL="7522173" indent="0">
              <a:buNone/>
              <a:defRPr sz="6600" b="1"/>
            </a:lvl5pPr>
            <a:lvl6pPr marL="9402716" indent="0">
              <a:buNone/>
              <a:defRPr sz="6600" b="1"/>
            </a:lvl6pPr>
            <a:lvl7pPr marL="11283259" indent="0">
              <a:buNone/>
              <a:defRPr sz="6600" b="1"/>
            </a:lvl7pPr>
            <a:lvl8pPr marL="13163803" indent="0">
              <a:buNone/>
              <a:defRPr sz="6600" b="1"/>
            </a:lvl8pPr>
            <a:lvl9pPr marL="15044345" indent="0">
              <a:buNone/>
              <a:defRPr sz="66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3"/>
          </a:xfrm>
        </p:spPr>
        <p:txBody>
          <a:bodyPr/>
          <a:lstStyle>
            <a:defPPr>
              <a:defRPr kern="1200"/>
            </a:defPPr>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8543"/>
            <a:ext cx="19400520" cy="3070857"/>
          </a:xfrm>
        </p:spPr>
        <p:txBody>
          <a:bodyPr anchor="b"/>
          <a:lstStyle>
            <a:defPPr>
              <a:defRPr kern="1200"/>
            </a:defPPr>
            <a:lvl1pPr marL="0" indent="0">
              <a:buNone/>
              <a:defRPr sz="9900" b="1"/>
            </a:lvl1pPr>
            <a:lvl2pPr marL="1880543" indent="0">
              <a:buNone/>
              <a:defRPr sz="8200" b="1"/>
            </a:lvl2pPr>
            <a:lvl3pPr marL="3761086" indent="0">
              <a:buNone/>
              <a:defRPr sz="7400" b="1"/>
            </a:lvl3pPr>
            <a:lvl4pPr marL="5641630" indent="0">
              <a:buNone/>
              <a:defRPr sz="6600" b="1"/>
            </a:lvl4pPr>
            <a:lvl5pPr marL="7522173" indent="0">
              <a:buNone/>
              <a:defRPr sz="6600" b="1"/>
            </a:lvl5pPr>
            <a:lvl6pPr marL="9402716" indent="0">
              <a:buNone/>
              <a:defRPr sz="6600" b="1"/>
            </a:lvl6pPr>
            <a:lvl7pPr marL="11283259" indent="0">
              <a:buNone/>
              <a:defRPr sz="6600" b="1"/>
            </a:lvl7pPr>
            <a:lvl8pPr marL="13163803" indent="0">
              <a:buNone/>
              <a:defRPr sz="6600" b="1"/>
            </a:lvl8pPr>
            <a:lvl9pPr marL="15044345" indent="0">
              <a:buNone/>
              <a:defRPr sz="6600" b="1"/>
            </a:lvl9pPr>
          </a:lstStyle>
          <a:p>
            <a:pPr lvl="0"/>
            <a:r>
              <a:rPr lang="en-US"/>
              <a:t>Click to edit Master text styles</a:t>
            </a:r>
          </a:p>
        </p:txBody>
      </p:sp>
      <p:sp>
        <p:nvSpPr>
          <p:cNvPr id="6" name="Content Placeholder 5"/>
          <p:cNvSpPr>
            <a:spLocks noGrp="1"/>
          </p:cNvSpPr>
          <p:nvPr>
            <p:ph sz="quarter" idx="4"/>
          </p:nvPr>
        </p:nvSpPr>
        <p:spPr>
          <a:xfrm>
            <a:off x="22296121" y="10439400"/>
            <a:ext cx="19400520" cy="18966183"/>
          </a:xfrm>
        </p:spPr>
        <p:txBody>
          <a:bodyPr/>
          <a:lstStyle>
            <a:defPPr>
              <a:defRPr kern="1200"/>
            </a:defPPr>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a:defPPr>
          </a:lstStyle>
          <a:p>
            <a:fld id="{1D3EE5B7-680E-44FF-962F-3113FAB5030E}" type="datetimeFigureOut">
              <a:rPr lang="en-US" smtClean="0"/>
              <a:t>3/7/2024</a:t>
            </a:fld>
            <a:endParaRPr lang="en-US"/>
          </a:p>
        </p:txBody>
      </p:sp>
      <p:sp>
        <p:nvSpPr>
          <p:cNvPr id="8" name="Footer Placeholder 7"/>
          <p:cNvSpPr>
            <a:spLocks noGrp="1"/>
          </p:cNvSpPr>
          <p:nvPr>
            <p:ph type="ftr" sz="quarter" idx="11"/>
          </p:nvPr>
        </p:nvSpPr>
        <p:spPr/>
        <p:txBody>
          <a:bodyPr/>
          <a:lstStyle>
            <a:defPPr>
              <a:defRPr kern="1200"/>
            </a:defPPr>
          </a:lstStyle>
          <a:p>
            <a:endParaRPr lang="en-US"/>
          </a:p>
        </p:txBody>
      </p:sp>
      <p:sp>
        <p:nvSpPr>
          <p:cNvPr id="9" name="Slide Number Placeholder 8"/>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134033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Date Placeholder 2"/>
          <p:cNvSpPr>
            <a:spLocks noGrp="1"/>
          </p:cNvSpPr>
          <p:nvPr>
            <p:ph type="dt" sz="half" idx="10"/>
          </p:nvPr>
        </p:nvSpPr>
        <p:spPr/>
        <p:txBody>
          <a:bodyPr/>
          <a:lstStyle>
            <a:defPPr>
              <a:defRPr kern="1200"/>
            </a:defPPr>
          </a:lstStyle>
          <a:p>
            <a:fld id="{1D3EE5B7-680E-44FF-962F-3113FAB5030E}" type="datetimeFigureOut">
              <a:rPr lang="en-US" smtClean="0"/>
              <a:t>3/7/2024</a:t>
            </a:fld>
            <a:endParaRPr lang="en-US"/>
          </a:p>
        </p:txBody>
      </p:sp>
      <p:sp>
        <p:nvSpPr>
          <p:cNvPr id="4" name="Footer Placeholder 3"/>
          <p:cNvSpPr>
            <a:spLocks noGrp="1"/>
          </p:cNvSpPr>
          <p:nvPr>
            <p:ph type="ftr" sz="quarter" idx="11"/>
          </p:nvPr>
        </p:nvSpPr>
        <p:spPr/>
        <p:txBody>
          <a:bodyPr/>
          <a:lstStyle>
            <a:defPPr>
              <a:defRPr kern="1200"/>
            </a:defPPr>
          </a:lstStyle>
          <a:p>
            <a:endParaRPr lang="en-US"/>
          </a:p>
        </p:txBody>
      </p:sp>
      <p:sp>
        <p:nvSpPr>
          <p:cNvPr id="5" name="Slide Number Placeholder 4"/>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335114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a:defPPr>
          </a:lstStyle>
          <a:p>
            <a:fld id="{1D3EE5B7-680E-44FF-962F-3113FAB5030E}" type="datetimeFigureOut">
              <a:rPr lang="en-US" smtClean="0"/>
              <a:t>3/7/2024</a:t>
            </a:fld>
            <a:endParaRPr lang="en-US"/>
          </a:p>
        </p:txBody>
      </p:sp>
      <p:sp>
        <p:nvSpPr>
          <p:cNvPr id="3" name="Footer Placeholder 2"/>
          <p:cNvSpPr>
            <a:spLocks noGrp="1"/>
          </p:cNvSpPr>
          <p:nvPr>
            <p:ph type="ftr" sz="quarter" idx="11"/>
          </p:nvPr>
        </p:nvSpPr>
        <p:spPr/>
        <p:txBody>
          <a:bodyPr/>
          <a:lstStyle>
            <a:defPPr>
              <a:defRPr kern="1200"/>
            </a:defPPr>
          </a:lstStyle>
          <a:p>
            <a:endParaRPr lang="en-US"/>
          </a:p>
        </p:txBody>
      </p:sp>
      <p:sp>
        <p:nvSpPr>
          <p:cNvPr id="4" name="Slide Number Placeholder 3"/>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9848147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7" y="1310640"/>
            <a:ext cx="14439902" cy="5577840"/>
          </a:xfrm>
        </p:spPr>
        <p:txBody>
          <a:bodyPr anchor="b"/>
          <a:lstStyle>
            <a:defPPr>
              <a:defRPr kern="1200"/>
            </a:defPPr>
            <a:lvl1pPr algn="l">
              <a:defRPr sz="8200" b="1"/>
            </a:lvl1pPr>
          </a:lstStyle>
          <a:p>
            <a:r>
              <a:rPr lang="en-US"/>
              <a:t>Click to edit Master title style</a:t>
            </a:r>
          </a:p>
        </p:txBody>
      </p:sp>
      <p:sp>
        <p:nvSpPr>
          <p:cNvPr id="3" name="Content Placeholder 2"/>
          <p:cNvSpPr>
            <a:spLocks noGrp="1"/>
          </p:cNvSpPr>
          <p:nvPr>
            <p:ph idx="1"/>
          </p:nvPr>
        </p:nvSpPr>
        <p:spPr>
          <a:xfrm>
            <a:off x="17160239" y="1310641"/>
            <a:ext cx="24536400" cy="28094942"/>
          </a:xfrm>
        </p:spPr>
        <p:txBody>
          <a:bodyPr/>
          <a:lstStyle>
            <a:defPPr>
              <a:defRPr kern="1200"/>
            </a:defPPr>
            <a:lvl1pPr>
              <a:defRPr sz="13200"/>
            </a:lvl1pPr>
            <a:lvl2pPr>
              <a:defRPr sz="11500"/>
            </a:lvl2pPr>
            <a:lvl3pPr>
              <a:defRPr sz="9900"/>
            </a:lvl3pPr>
            <a:lvl4pPr>
              <a:defRPr sz="8200"/>
            </a:lvl4pPr>
            <a:lvl5pPr>
              <a:defRPr sz="8200"/>
            </a:lvl5pPr>
            <a:lvl6pPr>
              <a:defRPr sz="8200"/>
            </a:lvl6pPr>
            <a:lvl7pPr>
              <a:defRPr sz="8200"/>
            </a:lvl7pPr>
            <a:lvl8pPr>
              <a:defRPr sz="8200"/>
            </a:lvl8pPr>
            <a:lvl9pPr>
              <a:defRPr sz="8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7" y="6888481"/>
            <a:ext cx="14439902" cy="22517103"/>
          </a:xfrm>
        </p:spPr>
        <p:txBody>
          <a:bodyPr/>
          <a:lstStyle>
            <a:defPPr>
              <a:defRPr kern="1200"/>
            </a:defPPr>
            <a:lvl1pPr marL="0" indent="0">
              <a:buNone/>
              <a:defRPr sz="5800"/>
            </a:lvl1pPr>
            <a:lvl2pPr marL="1880543" indent="0">
              <a:buNone/>
              <a:defRPr sz="4900"/>
            </a:lvl2pPr>
            <a:lvl3pPr marL="3761086" indent="0">
              <a:buNone/>
              <a:defRPr sz="4100"/>
            </a:lvl3pPr>
            <a:lvl4pPr marL="5641630" indent="0">
              <a:buNone/>
              <a:defRPr sz="3700"/>
            </a:lvl4pPr>
            <a:lvl5pPr marL="7522173" indent="0">
              <a:buNone/>
              <a:defRPr sz="3700"/>
            </a:lvl5pPr>
            <a:lvl6pPr marL="9402716" indent="0">
              <a:buNone/>
              <a:defRPr sz="3700"/>
            </a:lvl6pPr>
            <a:lvl7pPr marL="11283259" indent="0">
              <a:buNone/>
              <a:defRPr sz="3700"/>
            </a:lvl7pPr>
            <a:lvl8pPr marL="13163803" indent="0">
              <a:buNone/>
              <a:defRPr sz="3700"/>
            </a:lvl8pPr>
            <a:lvl9pPr marL="15044345" indent="0">
              <a:buNone/>
              <a:defRPr sz="37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3/7/2024</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6364497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1" cy="2720343"/>
          </a:xfrm>
        </p:spPr>
        <p:txBody>
          <a:bodyPr anchor="b"/>
          <a:lstStyle>
            <a:defPPr>
              <a:defRPr kern="1200"/>
            </a:defPPr>
            <a:lvl1pPr algn="l">
              <a:defRPr sz="8200" b="1"/>
            </a:lvl1pPr>
          </a:lstStyle>
          <a:p>
            <a:r>
              <a:rPr lang="en-US"/>
              <a:t>Click to edit Master title style</a:t>
            </a:r>
          </a:p>
        </p:txBody>
      </p:sp>
      <p:sp>
        <p:nvSpPr>
          <p:cNvPr id="3" name="Picture Placeholder 2"/>
          <p:cNvSpPr>
            <a:spLocks noGrp="1"/>
          </p:cNvSpPr>
          <p:nvPr>
            <p:ph type="pic" idx="1"/>
          </p:nvPr>
        </p:nvSpPr>
        <p:spPr>
          <a:xfrm>
            <a:off x="8602982" y="2941320"/>
            <a:ext cx="26334721" cy="19751039"/>
          </a:xfrm>
        </p:spPr>
        <p:txBody>
          <a:bodyPr/>
          <a:lstStyle>
            <a:defPPr>
              <a:defRPr kern="1200"/>
            </a:defPPr>
            <a:lvl1pPr marL="0" indent="0">
              <a:buNone/>
              <a:defRPr sz="13200"/>
            </a:lvl1pPr>
            <a:lvl2pPr marL="1880543" indent="0">
              <a:buNone/>
              <a:defRPr sz="11500"/>
            </a:lvl2pPr>
            <a:lvl3pPr marL="3761086" indent="0">
              <a:buNone/>
              <a:defRPr sz="9900"/>
            </a:lvl3pPr>
            <a:lvl4pPr marL="5641630" indent="0">
              <a:buNone/>
              <a:defRPr sz="8200"/>
            </a:lvl4pPr>
            <a:lvl5pPr marL="7522173" indent="0">
              <a:buNone/>
              <a:defRPr sz="8200"/>
            </a:lvl5pPr>
            <a:lvl6pPr marL="9402716" indent="0">
              <a:buNone/>
              <a:defRPr sz="8200"/>
            </a:lvl6pPr>
            <a:lvl7pPr marL="11283259" indent="0">
              <a:buNone/>
              <a:defRPr sz="8200"/>
            </a:lvl7pPr>
            <a:lvl8pPr marL="13163803" indent="0">
              <a:buNone/>
              <a:defRPr sz="8200"/>
            </a:lvl8pPr>
            <a:lvl9pPr marL="15044345" indent="0">
              <a:buNone/>
              <a:defRPr sz="8200"/>
            </a:lvl9pPr>
          </a:lstStyle>
          <a:p>
            <a:endParaRPr lang="en-US"/>
          </a:p>
        </p:txBody>
      </p:sp>
      <p:sp>
        <p:nvSpPr>
          <p:cNvPr id="4" name="Text Placeholder 3"/>
          <p:cNvSpPr>
            <a:spLocks noGrp="1"/>
          </p:cNvSpPr>
          <p:nvPr>
            <p:ph type="body" sz="half" idx="2"/>
          </p:nvPr>
        </p:nvSpPr>
        <p:spPr>
          <a:xfrm>
            <a:off x="8602982" y="25763223"/>
            <a:ext cx="26334721" cy="3863337"/>
          </a:xfrm>
        </p:spPr>
        <p:txBody>
          <a:bodyPr/>
          <a:lstStyle>
            <a:defPPr>
              <a:defRPr kern="1200"/>
            </a:defPPr>
            <a:lvl1pPr marL="0" indent="0">
              <a:buNone/>
              <a:defRPr sz="5800"/>
            </a:lvl1pPr>
            <a:lvl2pPr marL="1880543" indent="0">
              <a:buNone/>
              <a:defRPr sz="4900"/>
            </a:lvl2pPr>
            <a:lvl3pPr marL="3761086" indent="0">
              <a:buNone/>
              <a:defRPr sz="4100"/>
            </a:lvl3pPr>
            <a:lvl4pPr marL="5641630" indent="0">
              <a:buNone/>
              <a:defRPr sz="3700"/>
            </a:lvl4pPr>
            <a:lvl5pPr marL="7522173" indent="0">
              <a:buNone/>
              <a:defRPr sz="3700"/>
            </a:lvl5pPr>
            <a:lvl6pPr marL="9402716" indent="0">
              <a:buNone/>
              <a:defRPr sz="3700"/>
            </a:lvl6pPr>
            <a:lvl7pPr marL="11283259" indent="0">
              <a:buNone/>
              <a:defRPr sz="3700"/>
            </a:lvl7pPr>
            <a:lvl8pPr marL="13163803" indent="0">
              <a:buNone/>
              <a:defRPr sz="3700"/>
            </a:lvl8pPr>
            <a:lvl9pPr marL="15044345" indent="0">
              <a:buNone/>
              <a:defRPr sz="37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3/7/2024</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10966261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79" cy="5486400"/>
          </a:xfrm>
          <a:prstGeom prst="rect">
            <a:avLst/>
          </a:prstGeom>
        </p:spPr>
        <p:txBody>
          <a:bodyPr vert="horz" lIns="376108" tIns="188056" rIns="376108" bIns="188056" rtlCol="0" anchor="ctr">
            <a:normAutofit/>
          </a:bodyPr>
          <a:lstStyle>
            <a:defPPr>
              <a:defRPr kern="1200"/>
            </a:defPPr>
          </a:lstStyle>
          <a:p>
            <a:r>
              <a:rPr lang="en-US"/>
              <a:t>Click to edit Master title style</a:t>
            </a:r>
          </a:p>
        </p:txBody>
      </p:sp>
      <p:sp>
        <p:nvSpPr>
          <p:cNvPr id="3" name="Text Placeholder 2"/>
          <p:cNvSpPr>
            <a:spLocks noGrp="1"/>
          </p:cNvSpPr>
          <p:nvPr>
            <p:ph type="body" idx="1"/>
          </p:nvPr>
        </p:nvSpPr>
        <p:spPr>
          <a:xfrm>
            <a:off x="2194560" y="7680962"/>
            <a:ext cx="39502079" cy="21724623"/>
          </a:xfrm>
          <a:prstGeom prst="rect">
            <a:avLst/>
          </a:prstGeom>
        </p:spPr>
        <p:txBody>
          <a:bodyPr vert="horz" lIns="376108" tIns="188056" rIns="376108" bIns="188056" rtlCol="0">
            <a:normAutofit/>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8"/>
            <a:ext cx="10241280" cy="1752600"/>
          </a:xfrm>
          <a:prstGeom prst="rect">
            <a:avLst/>
          </a:prstGeom>
        </p:spPr>
        <p:txBody>
          <a:bodyPr vert="horz" lIns="376108" tIns="188056" rIns="376108" bIns="188056" rtlCol="0" anchor="ctr"/>
          <a:lstStyle>
            <a:defPPr>
              <a:defRPr kern="1200"/>
            </a:defPPr>
            <a:lvl1pPr algn="l">
              <a:defRPr sz="4900">
                <a:solidFill>
                  <a:schemeClr val="tx1">
                    <a:tint val="75000"/>
                  </a:schemeClr>
                </a:solidFill>
              </a:defRPr>
            </a:lvl1pPr>
          </a:lstStyle>
          <a:p>
            <a:fld id="{1D3EE5B7-680E-44FF-962F-3113FAB5030E}" type="datetimeFigureOut">
              <a:rPr lang="en-US" smtClean="0"/>
              <a:t>3/7/2024</a:t>
            </a:fld>
            <a:endParaRPr lang="en-US"/>
          </a:p>
        </p:txBody>
      </p:sp>
      <p:sp>
        <p:nvSpPr>
          <p:cNvPr id="5" name="Footer Placeholder 4"/>
          <p:cNvSpPr>
            <a:spLocks noGrp="1"/>
          </p:cNvSpPr>
          <p:nvPr>
            <p:ph type="ftr" sz="quarter" idx="3"/>
          </p:nvPr>
        </p:nvSpPr>
        <p:spPr>
          <a:xfrm>
            <a:off x="14996161" y="30510488"/>
            <a:ext cx="13898880" cy="1752600"/>
          </a:xfrm>
          <a:prstGeom prst="rect">
            <a:avLst/>
          </a:prstGeom>
        </p:spPr>
        <p:txBody>
          <a:bodyPr vert="horz" lIns="376108" tIns="188056" rIns="376108" bIns="188056" rtlCol="0" anchor="ctr"/>
          <a:lstStyle>
            <a:defPPr>
              <a:defRPr kern="1200"/>
            </a:defPPr>
            <a:lvl1pPr algn="ctr">
              <a:defRPr sz="4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8"/>
            <a:ext cx="10241280" cy="1752600"/>
          </a:xfrm>
          <a:prstGeom prst="rect">
            <a:avLst/>
          </a:prstGeom>
        </p:spPr>
        <p:txBody>
          <a:bodyPr vert="horz" lIns="376108" tIns="188056" rIns="376108" bIns="188056" rtlCol="0" anchor="ctr"/>
          <a:lstStyle>
            <a:defPPr>
              <a:defRPr kern="1200"/>
            </a:defPPr>
            <a:lvl1pPr algn="r">
              <a:defRPr sz="4900">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11074400" y="16459200"/>
            <a:ext cx="14274800" cy="3937000"/>
          </a:xfrm>
          <a:prstGeom prst="rect">
            <a:avLst/>
          </a:prstGeom>
        </p:spPr>
      </p:pic>
      <p:pic>
        <p:nvPicPr>
          <p:cNvPr id="8" name="New picture"/>
          <p:cNvPicPr/>
          <p:nvPr/>
        </p:nvPicPr>
        <p:blipFill>
          <a:blip r:embed="rId13"/>
          <a:stretch>
            <a:fillRect/>
          </a:stretch>
        </p:blipFill>
        <p:spPr>
          <a:xfrm rot="5400000">
            <a:off x="40690800" y="16459200"/>
            <a:ext cx="14274800" cy="3937000"/>
          </a:xfrm>
          <a:prstGeom prst="rect">
            <a:avLst/>
          </a:prstGeom>
        </p:spPr>
      </p:pic>
      <p:pic>
        <p:nvPicPr>
          <p:cNvPr id="9" name="New picture"/>
          <p:cNvPicPr/>
          <p:nvPr/>
        </p:nvPicPr>
        <p:blipFill>
          <a:blip r:embed="rId14"/>
          <a:stretch>
            <a:fillRect/>
          </a:stretch>
        </p:blipFill>
        <p:spPr>
          <a:xfrm>
            <a:off x="6946900" y="33426400"/>
            <a:ext cx="29997400" cy="1447800"/>
          </a:xfrm>
          <a:prstGeom prst="rect">
            <a:avLst/>
          </a:prstGeom>
        </p:spPr>
      </p:pic>
      <p:sp>
        <p:nvSpPr>
          <p:cNvPr id="10" name="New shape"/>
          <p:cNvSpPr/>
          <p:nvPr/>
        </p:nvSpPr>
        <p:spPr>
          <a:xfrm>
            <a:off x="69469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560">
                <a:solidFill>
                  <a:srgbClr val="808080"/>
                </a:solidFill>
              </a:rPr>
              <a:t>Template ID: hypotheticalocean  Size: 48x36</a:t>
            </a:r>
          </a:p>
        </p:txBody>
      </p:sp>
    </p:spTree>
    <p:extLst>
      <p:ext uri="{BB962C8B-B14F-4D97-AF65-F5344CB8AC3E}">
        <p14:creationId xmlns:p14="http://schemas.microsoft.com/office/powerpoint/2010/main" val="2659232896"/>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defPPr>
        <a:defRPr kern="1200"/>
      </a:defPPr>
      <a:lvl1pPr algn="ctr" defTabSz="3761086" rtl="0" eaLnBrk="1" latinLnBrk="0" hangingPunct="1">
        <a:spcBef>
          <a:spcPct val="0"/>
        </a:spcBef>
        <a:buNone/>
        <a:defRPr sz="18100" kern="1200">
          <a:solidFill>
            <a:schemeClr val="tx1"/>
          </a:solidFill>
          <a:latin typeface="+mj-lt"/>
          <a:ea typeface="+mj-ea"/>
          <a:cs typeface="+mj-cs"/>
        </a:defRPr>
      </a:lvl1pPr>
    </p:titleStyle>
    <p:bodyStyle>
      <a:defPPr>
        <a:defRPr kern="1200"/>
      </a:defPPr>
      <a:lvl1pPr marL="1410405" indent="-1410405" algn="l" defTabSz="376108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5884" indent="-1175341" algn="l" defTabSz="3761086" rtl="0" eaLnBrk="1" latinLnBrk="0" hangingPunct="1">
        <a:spcBef>
          <a:spcPct val="20000"/>
        </a:spcBef>
        <a:buFont typeface="Arial" pitchFamily="34" charset="0"/>
        <a:buChar char="–"/>
        <a:defRPr sz="11500" kern="1200">
          <a:solidFill>
            <a:schemeClr val="tx1"/>
          </a:solidFill>
          <a:latin typeface="+mn-lt"/>
          <a:ea typeface="+mn-ea"/>
          <a:cs typeface="+mn-cs"/>
        </a:defRPr>
      </a:lvl2pPr>
      <a:lvl3pPr marL="4701358" indent="-940272" algn="l" defTabSz="376108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190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4pPr>
      <a:lvl5pPr marL="846244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p:bodyStyle>
    <p:otherStyle>
      <a:defPPr>
        <a:defRPr lang="en-US"/>
      </a:defPPr>
      <a:lvl1pPr marL="0" algn="l" defTabSz="3761086" rtl="0" eaLnBrk="1" latinLnBrk="0" hangingPunct="1">
        <a:defRPr sz="7400" kern="1200">
          <a:solidFill>
            <a:schemeClr val="tx1"/>
          </a:solidFill>
          <a:latin typeface="+mn-lt"/>
          <a:ea typeface="+mn-ea"/>
          <a:cs typeface="+mn-cs"/>
        </a:defRPr>
      </a:lvl1pPr>
      <a:lvl2pPr marL="1880543" algn="l" defTabSz="3761086" rtl="0" eaLnBrk="1" latinLnBrk="0" hangingPunct="1">
        <a:defRPr sz="7400" kern="1200">
          <a:solidFill>
            <a:schemeClr val="tx1"/>
          </a:solidFill>
          <a:latin typeface="+mn-lt"/>
          <a:ea typeface="+mn-ea"/>
          <a:cs typeface="+mn-cs"/>
        </a:defRPr>
      </a:lvl2pPr>
      <a:lvl3pPr marL="3761086" algn="l" defTabSz="3761086" rtl="0" eaLnBrk="1" latinLnBrk="0" hangingPunct="1">
        <a:defRPr sz="7400" kern="1200">
          <a:solidFill>
            <a:schemeClr val="tx1"/>
          </a:solidFill>
          <a:latin typeface="+mn-lt"/>
          <a:ea typeface="+mn-ea"/>
          <a:cs typeface="+mn-cs"/>
        </a:defRPr>
      </a:lvl3pPr>
      <a:lvl4pPr marL="5641630" algn="l" defTabSz="3761086" rtl="0" eaLnBrk="1" latinLnBrk="0" hangingPunct="1">
        <a:defRPr sz="7400" kern="1200">
          <a:solidFill>
            <a:schemeClr val="tx1"/>
          </a:solidFill>
          <a:latin typeface="+mn-lt"/>
          <a:ea typeface="+mn-ea"/>
          <a:cs typeface="+mn-cs"/>
        </a:defRPr>
      </a:lvl4pPr>
      <a:lvl5pPr marL="7522173" algn="l" defTabSz="3761086" rtl="0" eaLnBrk="1" latinLnBrk="0" hangingPunct="1">
        <a:defRPr sz="7400" kern="1200">
          <a:solidFill>
            <a:schemeClr val="tx1"/>
          </a:solidFill>
          <a:latin typeface="+mn-lt"/>
          <a:ea typeface="+mn-ea"/>
          <a:cs typeface="+mn-cs"/>
        </a:defRPr>
      </a:lvl5pPr>
      <a:lvl6pPr marL="9402716" algn="l" defTabSz="3761086" rtl="0" eaLnBrk="1" latinLnBrk="0" hangingPunct="1">
        <a:defRPr sz="7400" kern="1200">
          <a:solidFill>
            <a:schemeClr val="tx1"/>
          </a:solidFill>
          <a:latin typeface="+mn-lt"/>
          <a:ea typeface="+mn-ea"/>
          <a:cs typeface="+mn-cs"/>
        </a:defRPr>
      </a:lvl6pPr>
      <a:lvl7pPr marL="11283259" algn="l" defTabSz="3761086" rtl="0" eaLnBrk="1" latinLnBrk="0" hangingPunct="1">
        <a:defRPr sz="7400" kern="1200">
          <a:solidFill>
            <a:schemeClr val="tx1"/>
          </a:solidFill>
          <a:latin typeface="+mn-lt"/>
          <a:ea typeface="+mn-ea"/>
          <a:cs typeface="+mn-cs"/>
        </a:defRPr>
      </a:lvl7pPr>
      <a:lvl8pPr marL="13163803" algn="l" defTabSz="3761086" rtl="0" eaLnBrk="1" latinLnBrk="0" hangingPunct="1">
        <a:defRPr sz="7400" kern="1200">
          <a:solidFill>
            <a:schemeClr val="tx1"/>
          </a:solidFill>
          <a:latin typeface="+mn-lt"/>
          <a:ea typeface="+mn-ea"/>
          <a:cs typeface="+mn-cs"/>
        </a:defRPr>
      </a:lvl8pPr>
      <a:lvl9pPr marL="15044345" algn="l" defTabSz="3761086"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png"/><Relationship Id="rId21" Type="http://schemas.openxmlformats.org/officeDocument/2006/relationships/image" Target="../media/image22.jpe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JPG"/><Relationship Id="rId25" Type="http://schemas.openxmlformats.org/officeDocument/2006/relationships/image" Target="../media/image26.png"/><Relationship Id="rId2" Type="http://schemas.openxmlformats.org/officeDocument/2006/relationships/image" Target="../media/image3.png"/><Relationship Id="rId16" Type="http://schemas.openxmlformats.org/officeDocument/2006/relationships/image" Target="../media/image17.JP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jpe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1F6296-A549-4F83-B5B3-AC0848E6BAEF}"/>
              </a:ext>
            </a:extLst>
          </p:cNvPr>
          <p:cNvGrpSpPr/>
          <p:nvPr/>
        </p:nvGrpSpPr>
        <p:grpSpPr>
          <a:xfrm>
            <a:off x="-21489" y="6028268"/>
            <a:ext cx="43891200" cy="26890132"/>
            <a:chOff x="0" y="6028267"/>
            <a:chExt cx="43891200" cy="26890132"/>
          </a:xfrm>
        </p:grpSpPr>
        <p:grpSp>
          <p:nvGrpSpPr>
            <p:cNvPr id="2" name="Group 1">
              <a:extLst>
                <a:ext uri="{FF2B5EF4-FFF2-40B4-BE49-F238E27FC236}">
                  <a16:creationId xmlns:a16="http://schemas.microsoft.com/office/drawing/2014/main" id="{54EF5A1D-A47F-4CE3-BE70-8A161F635104}"/>
                </a:ext>
              </a:extLst>
            </p:cNvPr>
            <p:cNvGrpSpPr/>
            <p:nvPr/>
          </p:nvGrpSpPr>
          <p:grpSpPr>
            <a:xfrm>
              <a:off x="0" y="6028267"/>
              <a:ext cx="43891200" cy="26128135"/>
              <a:chOff x="0" y="5073453"/>
              <a:chExt cx="43891200" cy="27082948"/>
            </a:xfrm>
          </p:grpSpPr>
          <p:sp>
            <p:nvSpPr>
              <p:cNvPr id="35" name="Flowchart: Document 34"/>
              <p:cNvSpPr/>
              <p:nvPr/>
            </p:nvSpPr>
            <p:spPr>
              <a:xfrm rot="10800000">
                <a:off x="3" y="5073453"/>
                <a:ext cx="43891194" cy="17841375"/>
              </a:xfrm>
              <a:prstGeom prst="flowChartDocument">
                <a:avLst/>
              </a:prstGeom>
              <a:solidFill>
                <a:srgbClr val="8CD2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a:p>
            </p:txBody>
          </p:sp>
          <p:sp>
            <p:nvSpPr>
              <p:cNvPr id="38" name="Flowchart: Document 37"/>
              <p:cNvSpPr/>
              <p:nvPr/>
            </p:nvSpPr>
            <p:spPr>
              <a:xfrm rot="10800000">
                <a:off x="0" y="5348902"/>
                <a:ext cx="43891200" cy="17565925"/>
              </a:xfrm>
              <a:prstGeom prst="flowChartDocument">
                <a:avLst/>
              </a:prstGeom>
              <a:solidFill>
                <a:srgbClr val="235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a:p>
            </p:txBody>
          </p:sp>
          <p:sp>
            <p:nvSpPr>
              <p:cNvPr id="39" name="Flowchart: Document 70"/>
              <p:cNvSpPr/>
              <p:nvPr/>
            </p:nvSpPr>
            <p:spPr>
              <a:xfrm rot="10800000" flipH="1">
                <a:off x="0" y="5254193"/>
                <a:ext cx="43891200" cy="17672427"/>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dup0" fmla="*/ 0 w 21600"/>
                  <a:gd name="connsiteY0dup0" fmla="*/ 0 h 21495"/>
                  <a:gd name="connsiteX1dup0" fmla="*/ 21600 w 21600"/>
                  <a:gd name="connsiteY1dup0" fmla="*/ 0 h 21495"/>
                  <a:gd name="connsiteX2dup0" fmla="*/ 15601 w 21600"/>
                  <a:gd name="connsiteY2dup0" fmla="*/ 18514 h 21495"/>
                  <a:gd name="connsiteX3dup0" fmla="*/ 0 w 21600"/>
                  <a:gd name="connsiteY3dup0" fmla="*/ 20172 h 21495"/>
                  <a:gd name="connsiteX4dup0" fmla="*/ 0 w 21600"/>
                  <a:gd name="connsiteY4dup0" fmla="*/ 0 h 21495"/>
                  <a:gd name="connsiteX0dup0dup1" fmla="*/ 0 w 15601"/>
                  <a:gd name="connsiteY0dup0dup1" fmla="*/ 29 h 21524"/>
                  <a:gd name="connsiteX1dup0dup1" fmla="*/ 15591 w 15601"/>
                  <a:gd name="connsiteY1dup0dup1" fmla="*/ 0 h 21524"/>
                  <a:gd name="connsiteX2dup0dup1" fmla="*/ 15601 w 15601"/>
                  <a:gd name="connsiteY2dup0dup1" fmla="*/ 18543 h 21524"/>
                  <a:gd name="connsiteX3dup0dup1" fmla="*/ 0 w 15601"/>
                  <a:gd name="connsiteY3dup0dup1" fmla="*/ 20201 h 21524"/>
                  <a:gd name="connsiteX4dup0dup1" fmla="*/ 0 w 15601"/>
                  <a:gd name="connsiteY4dup0dup1" fmla="*/ 29 h 21524"/>
                  <a:gd name="connsiteX0dup0dup1dup2" fmla="*/ 0 w 15601"/>
                  <a:gd name="connsiteY0dup0dup1dup2" fmla="*/ 29 h 21278"/>
                  <a:gd name="connsiteX1dup0dup1dup2" fmla="*/ 15591 w 15601"/>
                  <a:gd name="connsiteY1dup0dup1dup2" fmla="*/ 0 h 21278"/>
                  <a:gd name="connsiteX2dup0dup1dup2" fmla="*/ 15601 w 15601"/>
                  <a:gd name="connsiteY2dup0dup1dup2" fmla="*/ 18543 h 21278"/>
                  <a:gd name="connsiteX3dup0dup1dup2" fmla="*/ 0 w 15601"/>
                  <a:gd name="connsiteY3dup0dup1dup2" fmla="*/ 20201 h 21278"/>
                  <a:gd name="connsiteX4dup0dup1dup2" fmla="*/ 0 w 15601"/>
                  <a:gd name="connsiteY4dup0dup1dup2" fmla="*/ 29 h 21278"/>
                  <a:gd name="connsiteX0dup0dup1dup2dup3" fmla="*/ 0 w 15601"/>
                  <a:gd name="connsiteY0dup0dup1dup2dup3" fmla="*/ 29 h 21156"/>
                  <a:gd name="connsiteX1dup0dup1dup2dup3" fmla="*/ 15591 w 15601"/>
                  <a:gd name="connsiteY1dup0dup1dup2dup3" fmla="*/ 0 h 21156"/>
                  <a:gd name="connsiteX2dup0dup1dup2dup3" fmla="*/ 15601 w 15601"/>
                  <a:gd name="connsiteY2dup0dup1dup2dup3" fmla="*/ 18543 h 21156"/>
                  <a:gd name="connsiteX3dup0dup1dup2dup3" fmla="*/ 0 w 15601"/>
                  <a:gd name="connsiteY3dup0dup1dup2dup3" fmla="*/ 20201 h 21156"/>
                  <a:gd name="connsiteX4dup0dup1dup2dup3" fmla="*/ 0 w 15601"/>
                  <a:gd name="connsiteY4dup0dup1dup2dup3" fmla="*/ 29 h 21156"/>
                  <a:gd name="connsiteX0dup0dup1dup2dup3dup4" fmla="*/ 0 w 15601"/>
                  <a:gd name="connsiteY0dup0dup1dup2dup3dup4" fmla="*/ 29 h 21172"/>
                  <a:gd name="connsiteX1dup0dup1dup2dup3dup4" fmla="*/ 15591 w 15601"/>
                  <a:gd name="connsiteY1dup0dup1dup2dup3dup4" fmla="*/ 0 h 21172"/>
                  <a:gd name="connsiteX2dup0dup1dup2dup3dup4" fmla="*/ 15601 w 15601"/>
                  <a:gd name="connsiteY2dup0dup1dup2dup3dup4" fmla="*/ 18543 h 21172"/>
                  <a:gd name="connsiteX3dup0dup1dup2dup3dup4" fmla="*/ 0 w 15601"/>
                  <a:gd name="connsiteY3dup0dup1dup2dup3dup4" fmla="*/ 20201 h 21172"/>
                  <a:gd name="connsiteX4dup0dup1dup2dup3dup4" fmla="*/ 0 w 15601"/>
                  <a:gd name="connsiteY4dup0dup1dup2dup3dup4" fmla="*/ 29 h 21172"/>
                  <a:gd name="connsiteX0dup0dup1dup2dup3dup4dup5" fmla="*/ 0 w 15601"/>
                  <a:gd name="connsiteY0dup0dup1dup2dup3dup4dup5" fmla="*/ 29 h 21294"/>
                  <a:gd name="connsiteX1dup0dup1dup2dup3dup4dup5" fmla="*/ 15591 w 15601"/>
                  <a:gd name="connsiteY1dup0dup1dup2dup3dup4dup5" fmla="*/ 0 h 21294"/>
                  <a:gd name="connsiteX2dup0dup1dup2dup3dup4dup5" fmla="*/ 15601 w 15601"/>
                  <a:gd name="connsiteY2dup0dup1dup2dup3dup4dup5" fmla="*/ 18543 h 21294"/>
                  <a:gd name="connsiteX3dup0dup1dup2dup3dup4dup5" fmla="*/ 0 w 15601"/>
                  <a:gd name="connsiteY3dup0dup1dup2dup3dup4dup5" fmla="*/ 20201 h 21294"/>
                  <a:gd name="connsiteX4dup0dup1dup2dup3dup4dup5" fmla="*/ 0 w 15601"/>
                  <a:gd name="connsiteY4dup0dup1dup2dup3dup4dup5" fmla="*/ 29 h 21294"/>
                  <a:gd name="connsiteX0dup0dup1dup2dup3dup4dup5dup6" fmla="*/ 0 w 15601"/>
                  <a:gd name="connsiteY0dup0dup1dup2dup3dup4dup5dup6" fmla="*/ 29 h 21270"/>
                  <a:gd name="connsiteX1dup0dup1dup2dup3dup4dup5dup6" fmla="*/ 15591 w 15601"/>
                  <a:gd name="connsiteY1dup0dup1dup2dup3dup4dup5dup6" fmla="*/ 0 h 21270"/>
                  <a:gd name="connsiteX2dup0dup1dup2dup3dup4dup5dup6" fmla="*/ 15601 w 15601"/>
                  <a:gd name="connsiteY2dup0dup1dup2dup3dup4dup5dup6" fmla="*/ 18543 h 21270"/>
                  <a:gd name="connsiteX3dup0dup1dup2dup3dup4dup5dup6" fmla="*/ 0 w 15601"/>
                  <a:gd name="connsiteY3dup0dup1dup2dup3dup4dup5dup6" fmla="*/ 20201 h 21270"/>
                  <a:gd name="connsiteX4dup0dup1dup2dup3dup4dup5dup6" fmla="*/ 0 w 15601"/>
                  <a:gd name="connsiteY4dup0dup1dup2dup3dup4dup5dup6" fmla="*/ 29 h 21270"/>
                  <a:gd name="connsiteX0dup0dup1dup2dup3dup4dup5dup6dup7" fmla="*/ 0 w 15601"/>
                  <a:gd name="connsiteY0dup0dup1dup2dup3dup4dup5dup6dup7" fmla="*/ 29 h 21322"/>
                  <a:gd name="connsiteX1dup0dup1dup2dup3dup4dup5dup6dup7" fmla="*/ 15591 w 15601"/>
                  <a:gd name="connsiteY1dup0dup1dup2dup3dup4dup5dup6dup7" fmla="*/ 0 h 21322"/>
                  <a:gd name="connsiteX2dup0dup1dup2dup3dup4dup5dup6dup7" fmla="*/ 15601 w 15601"/>
                  <a:gd name="connsiteY2dup0dup1dup2dup3dup4dup5dup6dup7" fmla="*/ 18863 h 21322"/>
                  <a:gd name="connsiteX3dup0dup1dup2dup3dup4dup5dup6dup7" fmla="*/ 0 w 15601"/>
                  <a:gd name="connsiteY3dup0dup1dup2dup3dup4dup5dup6dup7" fmla="*/ 20201 h 21322"/>
                  <a:gd name="connsiteX4dup0dup1dup2dup3dup4dup5dup6dup7" fmla="*/ 0 w 15601"/>
                  <a:gd name="connsiteY4dup0dup1dup2dup3dup4dup5dup6dup7" fmla="*/ 29 h 21322"/>
                  <a:gd name="connsiteX0dup0dup1dup2dup3dup4dup5dup6dup7dup8" fmla="*/ 0 w 15601"/>
                  <a:gd name="connsiteY0dup0dup1dup2dup3dup4dup5dup6dup7dup8" fmla="*/ 29 h 21347"/>
                  <a:gd name="connsiteX1dup0dup1dup2dup3dup4dup5dup6dup7dup8" fmla="*/ 15591 w 15601"/>
                  <a:gd name="connsiteY1dup0dup1dup2dup3dup4dup5dup6dup7dup8" fmla="*/ 0 h 21347"/>
                  <a:gd name="connsiteX2dup0dup1dup2dup3dup4dup5dup6dup7dup8" fmla="*/ 15601 w 15601"/>
                  <a:gd name="connsiteY2dup0dup1dup2dup3dup4dup5dup6dup7dup8" fmla="*/ 18863 h 21347"/>
                  <a:gd name="connsiteX3dup0dup1dup2dup3dup4dup5dup6dup7dup8" fmla="*/ 0 w 15601"/>
                  <a:gd name="connsiteY3dup0dup1dup2dup3dup4dup5dup6dup7dup8" fmla="*/ 20201 h 21347"/>
                  <a:gd name="connsiteX4dup0dup1dup2dup3dup4dup5dup6dup7dup8" fmla="*/ 0 w 15601"/>
                  <a:gd name="connsiteY4dup0dup1dup2dup3dup4dup5dup6dup7dup8" fmla="*/ 29 h 21347"/>
                  <a:gd name="connsiteX0dup0dup1dup2dup3dup4dup5dup6dup7dup8dup9" fmla="*/ 0 w 15601"/>
                  <a:gd name="connsiteY0dup0dup1dup2dup3dup4dup5dup6dup7dup8dup9" fmla="*/ 29 h 21222"/>
                  <a:gd name="connsiteX1dup0dup1dup2dup3dup4dup5dup6dup7dup8dup9" fmla="*/ 15591 w 15601"/>
                  <a:gd name="connsiteY1dup0dup1dup2dup3dup4dup5dup6dup7dup8dup9" fmla="*/ 0 h 21222"/>
                  <a:gd name="connsiteX2dup0dup1dup2dup3dup4dup5dup6dup7dup8dup9" fmla="*/ 15601 w 15601"/>
                  <a:gd name="connsiteY2dup0dup1dup2dup3dup4dup5dup6dup7dup8dup9" fmla="*/ 18863 h 21222"/>
                  <a:gd name="connsiteX3dup0dup1dup2dup3dup4dup5dup6dup7dup8dup9" fmla="*/ 0 w 15601"/>
                  <a:gd name="connsiteY3dup0dup1dup2dup3dup4dup5dup6dup7dup8dup9" fmla="*/ 20201 h 21222"/>
                  <a:gd name="connsiteX4dup0dup1dup2dup3dup4dup5dup6dup7dup8dup9" fmla="*/ 0 w 15601"/>
                  <a:gd name="connsiteY4dup0dup1dup2dup3dup4dup5dup6dup7dup8dup9" fmla="*/ 29 h 21222"/>
                  <a:gd name="connsiteX0dup0dup1dup2dup3dup4dup5dup6dup7dup8dup9dup10" fmla="*/ 0 w 15601"/>
                  <a:gd name="connsiteY0dup0dup1dup2dup3dup4dup5dup6dup7dup8dup9dup10" fmla="*/ 29 h 21210"/>
                  <a:gd name="connsiteX1dup0dup1dup2dup3dup4dup5dup6dup7dup8dup9dup10" fmla="*/ 15591 w 15601"/>
                  <a:gd name="connsiteY1dup0dup1dup2dup3dup4dup5dup6dup7dup8dup9dup10" fmla="*/ 0 h 21210"/>
                  <a:gd name="connsiteX2dup0dup1dup2dup3dup4dup5dup6dup7dup8dup9dup10" fmla="*/ 15601 w 15601"/>
                  <a:gd name="connsiteY2dup0dup1dup2dup3dup4dup5dup6dup7dup8dup9dup10" fmla="*/ 18863 h 21210"/>
                  <a:gd name="connsiteX3dup0dup1dup2dup3dup4dup5dup6dup7dup8dup9dup10" fmla="*/ 0 w 15601"/>
                  <a:gd name="connsiteY3dup0dup1dup2dup3dup4dup5dup6dup7dup8dup9dup10" fmla="*/ 20201 h 21210"/>
                  <a:gd name="connsiteX4dup0dup1dup2dup3dup4dup5dup6dup7dup8dup9dup10" fmla="*/ 0 w 15601"/>
                  <a:gd name="connsiteY4dup0dup1dup2dup3dup4dup5dup6dup7dup8dup9dup10" fmla="*/ 29 h 21210"/>
                  <a:gd name="connsiteX0dup0dup1dup2dup3dup4dup5dup6dup7dup8dup9dup10dup11" fmla="*/ 0 w 15601"/>
                  <a:gd name="connsiteY0dup0dup1dup2dup3dup4dup5dup6dup7dup8dup9dup10dup11" fmla="*/ 29 h 21275"/>
                  <a:gd name="connsiteX1dup0dup1dup2dup3dup4dup5dup6dup7dup8dup9dup10dup11" fmla="*/ 15591 w 15601"/>
                  <a:gd name="connsiteY1dup0dup1dup2dup3dup4dup5dup6dup7dup8dup9dup10dup11" fmla="*/ 0 h 21275"/>
                  <a:gd name="connsiteX2dup0dup1dup2dup3dup4dup5dup6dup7dup8dup9dup10dup11" fmla="*/ 15601 w 15601"/>
                  <a:gd name="connsiteY2dup0dup1dup2dup3dup4dup5dup6dup7dup8dup9dup10dup11" fmla="*/ 19241 h 21275"/>
                  <a:gd name="connsiteX3dup0dup1dup2dup3dup4dup5dup6dup7dup8dup9dup10dup11" fmla="*/ 0 w 15601"/>
                  <a:gd name="connsiteY3dup0dup1dup2dup3dup4dup5dup6dup7dup8dup9dup10dup11" fmla="*/ 20201 h 21275"/>
                  <a:gd name="connsiteX4dup0dup1dup2dup3dup4dup5dup6dup7dup8dup9dup10dup11" fmla="*/ 0 w 15601"/>
                  <a:gd name="connsiteY4dup0dup1dup2dup3dup4dup5dup6dup7dup8dup9dup10dup11" fmla="*/ 29 h 21275"/>
                  <a:gd name="connsiteX0dup0dup1dup2dup3dup4dup5dup6dup7dup8dup9dup10dup11dup12" fmla="*/ 0 w 15601"/>
                  <a:gd name="connsiteY0dup0dup1dup2dup3dup4dup5dup6dup7dup8dup9dup10dup11dup12" fmla="*/ 29 h 21467"/>
                  <a:gd name="connsiteX1dup0dup1dup2dup3dup4dup5dup6dup7dup8dup9dup10dup11dup12" fmla="*/ 15591 w 15601"/>
                  <a:gd name="connsiteY1dup0dup1dup2dup3dup4dup5dup6dup7dup8dup9dup10dup11dup12" fmla="*/ 0 h 21467"/>
                  <a:gd name="connsiteX2dup0dup1dup2dup3dup4dup5dup6dup7dup8dup9dup10dup11dup12" fmla="*/ 15601 w 15601"/>
                  <a:gd name="connsiteY2dup0dup1dup2dup3dup4dup5dup6dup7dup8dup9dup10dup11dup12" fmla="*/ 19241 h 21467"/>
                  <a:gd name="connsiteX3dup0dup1dup2dup3dup4dup5dup6dup7dup8dup9dup10dup11dup12" fmla="*/ 0 w 15601"/>
                  <a:gd name="connsiteY3dup0dup1dup2dup3dup4dup5dup6dup7dup8dup9dup10dup11dup12" fmla="*/ 20434 h 21467"/>
                  <a:gd name="connsiteX4dup0dup1dup2dup3dup4dup5dup6dup7dup8dup9dup10dup11dup12" fmla="*/ 0 w 15601"/>
                  <a:gd name="connsiteY4dup0dup1dup2dup3dup4dup5dup6dup7dup8dup9dup10dup11dup12" fmla="*/ 29 h 21467"/>
                  <a:gd name="connsiteX0dup0dup1dup2dup3dup4dup5dup6dup7dup8dup9dup10dup11dup12dup13" fmla="*/ 0 w 15601"/>
                  <a:gd name="connsiteY0dup0dup1dup2dup3dup4dup5dup6dup7dup8dup9dup10dup11dup12dup13" fmla="*/ 29 h 21343"/>
                  <a:gd name="connsiteX1dup0dup1dup2dup3dup4dup5dup6dup7dup8dup9dup10dup11dup12dup13" fmla="*/ 15591 w 15601"/>
                  <a:gd name="connsiteY1dup0dup1dup2dup3dup4dup5dup6dup7dup8dup9dup10dup11dup12dup13" fmla="*/ 0 h 21343"/>
                  <a:gd name="connsiteX2dup0dup1dup2dup3dup4dup5dup6dup7dup8dup9dup10dup11dup12dup13" fmla="*/ 15601 w 15601"/>
                  <a:gd name="connsiteY2dup0dup1dup2dup3dup4dup5dup6dup7dup8dup9dup10dup11dup12dup13" fmla="*/ 19241 h 21343"/>
                  <a:gd name="connsiteX3dup0dup1dup2dup3dup4dup5dup6dup7dup8dup9dup10dup11dup12dup13" fmla="*/ 0 w 15601"/>
                  <a:gd name="connsiteY3dup0dup1dup2dup3dup4dup5dup6dup7dup8dup9dup10dup11dup12dup13" fmla="*/ 20434 h 21343"/>
                  <a:gd name="connsiteX4dup0dup1dup2dup3dup4dup5dup6dup7dup8dup9dup10dup11dup12dup13" fmla="*/ 0 w 15601"/>
                  <a:gd name="connsiteY4dup0dup1dup2dup3dup4dup5dup6dup7dup8dup9dup10dup11dup12dup13" fmla="*/ 29 h 21343"/>
                  <a:gd name="connsiteX0dup0dup1dup2dup3dup4dup5dup6dup7dup8dup9dup10dup11dup12dup13dup14" fmla="*/ 0 w 15601"/>
                  <a:gd name="connsiteY0dup0dup1dup2dup3dup4dup5dup6dup7dup8dup9dup10dup11dup12dup13dup14" fmla="*/ 29 h 21351"/>
                  <a:gd name="connsiteX1dup0dup1dup2dup3dup4dup5dup6dup7dup8dup9dup10dup11dup12dup13dup14" fmla="*/ 15591 w 15601"/>
                  <a:gd name="connsiteY1dup0dup1dup2dup3dup4dup5dup6dup7dup8dup9dup10dup11dup12dup13dup14" fmla="*/ 0 h 21351"/>
                  <a:gd name="connsiteX2dup0dup1dup2dup3dup4dup5dup6dup7dup8dup9dup10dup11dup12dup13dup14" fmla="*/ 15601 w 15601"/>
                  <a:gd name="connsiteY2dup0dup1dup2dup3dup4dup5dup6dup7dup8dup9dup10dup11dup12dup13dup14" fmla="*/ 19241 h 21351"/>
                  <a:gd name="connsiteX3dup0dup1dup2dup3dup4dup5dup6dup7dup8dup9dup10dup11dup12dup13dup14" fmla="*/ 0 w 15601"/>
                  <a:gd name="connsiteY3dup0dup1dup2dup3dup4dup5dup6dup7dup8dup9dup10dup11dup12dup13dup14" fmla="*/ 20434 h 21351"/>
                  <a:gd name="connsiteX4dup0dup1dup2dup3dup4dup5dup6dup7dup8dup9dup10dup11dup12dup13dup14" fmla="*/ 0 w 15601"/>
                  <a:gd name="connsiteY4dup0dup1dup2dup3dup4dup5dup6dup7dup8dup9dup10dup11dup12dup13dup14" fmla="*/ 29 h 21351"/>
                </a:gdLst>
                <a:ahLst/>
                <a:cxnLst>
                  <a:cxn ang="0">
                    <a:pos x="connsiteX0dup0dup1dup2dup3dup4dup5dup6dup7dup8dup9dup10dup11dup12dup13dup14" y="connsiteY0dup0dup1dup2dup3dup4dup5dup6dup7dup8dup9dup10dup11dup12dup13dup14"/>
                  </a:cxn>
                  <a:cxn ang="0">
                    <a:pos x="connsiteX1dup0dup1dup2dup3dup4dup5dup6dup7dup8dup9dup10dup11dup12dup13dup14" y="connsiteY1dup0dup1dup2dup3dup4dup5dup6dup7dup8dup9dup10dup11dup12dup13dup14"/>
                  </a:cxn>
                  <a:cxn ang="0">
                    <a:pos x="connsiteX2dup0dup1dup2dup3dup4dup5dup6dup7dup8dup9dup10dup11dup12dup13dup14" y="connsiteY2dup0dup1dup2dup3dup4dup5dup6dup7dup8dup9dup10dup11dup12dup13dup14"/>
                  </a:cxn>
                  <a:cxn ang="0">
                    <a:pos x="connsiteX3dup0dup1dup2dup3dup4dup5dup6dup7dup8dup9dup10dup11dup12dup13dup14" y="connsiteY3dup0dup1dup2dup3dup4dup5dup6dup7dup8dup9dup10dup11dup12dup13dup14"/>
                  </a:cxn>
                  <a:cxn ang="0">
                    <a:pos x="connsiteX4dup0dup1dup2dup3dup4dup5dup6dup7dup8dup9dup10dup11dup12dup13dup14" y="connsiteY4dup0dup1dup2dup3dup4dup5dup6dup7dup8dup9dup10dup11dup12dup13dup14"/>
                  </a:cxn>
                </a:cxnLst>
                <a:rect l="l" t="t" r="r" b="b"/>
                <a:pathLst>
                  <a:path w="15601" h="21351">
                    <a:moveTo>
                      <a:pt x="0" y="29"/>
                    </a:moveTo>
                    <a:lnTo>
                      <a:pt x="15591" y="0"/>
                    </a:lnTo>
                    <a:cubicBezTo>
                      <a:pt x="15591" y="5774"/>
                      <a:pt x="15601" y="13467"/>
                      <a:pt x="15601" y="19241"/>
                    </a:cubicBezTo>
                    <a:cubicBezTo>
                      <a:pt x="10638" y="19328"/>
                      <a:pt x="7602" y="23020"/>
                      <a:pt x="0" y="20434"/>
                    </a:cubicBezTo>
                    <a:lnTo>
                      <a:pt x="0" y="29"/>
                    </a:lnTo>
                    <a:close/>
                  </a:path>
                </a:pathLst>
              </a:custGeom>
              <a:solidFill>
                <a:srgbClr val="235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r>
                  <a:rPr lang="en-US"/>
                  <a:t> </a:t>
                </a:r>
              </a:p>
            </p:txBody>
          </p:sp>
          <p:sp>
            <p:nvSpPr>
              <p:cNvPr id="40" name="Flowchart: Document 70"/>
              <p:cNvSpPr/>
              <p:nvPr/>
            </p:nvSpPr>
            <p:spPr>
              <a:xfrm rot="10800000" flipH="1">
                <a:off x="1" y="5399821"/>
                <a:ext cx="43891200" cy="267565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dup0" fmla="*/ 0 w 21600"/>
                  <a:gd name="connsiteY0dup0" fmla="*/ 0 h 21495"/>
                  <a:gd name="connsiteX1dup0" fmla="*/ 21600 w 21600"/>
                  <a:gd name="connsiteY1dup0" fmla="*/ 0 h 21495"/>
                  <a:gd name="connsiteX2dup0" fmla="*/ 15601 w 21600"/>
                  <a:gd name="connsiteY2dup0" fmla="*/ 18514 h 21495"/>
                  <a:gd name="connsiteX3dup0" fmla="*/ 0 w 21600"/>
                  <a:gd name="connsiteY3dup0" fmla="*/ 20172 h 21495"/>
                  <a:gd name="connsiteX4dup0" fmla="*/ 0 w 21600"/>
                  <a:gd name="connsiteY4dup0" fmla="*/ 0 h 21495"/>
                  <a:gd name="connsiteX0dup0dup1" fmla="*/ 0 w 15601"/>
                  <a:gd name="connsiteY0dup0dup1" fmla="*/ 29 h 21524"/>
                  <a:gd name="connsiteX1dup0dup1" fmla="*/ 15591 w 15601"/>
                  <a:gd name="connsiteY1dup0dup1" fmla="*/ 0 h 21524"/>
                  <a:gd name="connsiteX2dup0dup1" fmla="*/ 15601 w 15601"/>
                  <a:gd name="connsiteY2dup0dup1" fmla="*/ 18543 h 21524"/>
                  <a:gd name="connsiteX3dup0dup1" fmla="*/ 0 w 15601"/>
                  <a:gd name="connsiteY3dup0dup1" fmla="*/ 20201 h 21524"/>
                  <a:gd name="connsiteX4dup0dup1" fmla="*/ 0 w 15601"/>
                  <a:gd name="connsiteY4dup0dup1" fmla="*/ 29 h 21524"/>
                  <a:gd name="connsiteX0dup0dup1dup2" fmla="*/ 0 w 15601"/>
                  <a:gd name="connsiteY0dup0dup1dup2" fmla="*/ 29 h 21278"/>
                  <a:gd name="connsiteX1dup0dup1dup2" fmla="*/ 15591 w 15601"/>
                  <a:gd name="connsiteY1dup0dup1dup2" fmla="*/ 0 h 21278"/>
                  <a:gd name="connsiteX2dup0dup1dup2" fmla="*/ 15601 w 15601"/>
                  <a:gd name="connsiteY2dup0dup1dup2" fmla="*/ 18543 h 21278"/>
                  <a:gd name="connsiteX3dup0dup1dup2" fmla="*/ 0 w 15601"/>
                  <a:gd name="connsiteY3dup0dup1dup2" fmla="*/ 20201 h 21278"/>
                  <a:gd name="connsiteX4dup0dup1dup2" fmla="*/ 0 w 15601"/>
                  <a:gd name="connsiteY4dup0dup1dup2" fmla="*/ 29 h 21278"/>
                  <a:gd name="connsiteX0dup0dup1dup2dup3" fmla="*/ 0 w 15601"/>
                  <a:gd name="connsiteY0dup0dup1dup2dup3" fmla="*/ 29 h 21156"/>
                  <a:gd name="connsiteX1dup0dup1dup2dup3" fmla="*/ 15591 w 15601"/>
                  <a:gd name="connsiteY1dup0dup1dup2dup3" fmla="*/ 0 h 21156"/>
                  <a:gd name="connsiteX2dup0dup1dup2dup3" fmla="*/ 15601 w 15601"/>
                  <a:gd name="connsiteY2dup0dup1dup2dup3" fmla="*/ 18543 h 21156"/>
                  <a:gd name="connsiteX3dup0dup1dup2dup3" fmla="*/ 0 w 15601"/>
                  <a:gd name="connsiteY3dup0dup1dup2dup3" fmla="*/ 20201 h 21156"/>
                  <a:gd name="connsiteX4dup0dup1dup2dup3" fmla="*/ 0 w 15601"/>
                  <a:gd name="connsiteY4dup0dup1dup2dup3" fmla="*/ 29 h 21156"/>
                  <a:gd name="connsiteX0dup0dup1dup2dup3dup4" fmla="*/ 0 w 15601"/>
                  <a:gd name="connsiteY0dup0dup1dup2dup3dup4" fmla="*/ 29 h 21172"/>
                  <a:gd name="connsiteX1dup0dup1dup2dup3dup4" fmla="*/ 15591 w 15601"/>
                  <a:gd name="connsiteY1dup0dup1dup2dup3dup4" fmla="*/ 0 h 21172"/>
                  <a:gd name="connsiteX2dup0dup1dup2dup3dup4" fmla="*/ 15601 w 15601"/>
                  <a:gd name="connsiteY2dup0dup1dup2dup3dup4" fmla="*/ 18543 h 21172"/>
                  <a:gd name="connsiteX3dup0dup1dup2dup3dup4" fmla="*/ 0 w 15601"/>
                  <a:gd name="connsiteY3dup0dup1dup2dup3dup4" fmla="*/ 20201 h 21172"/>
                  <a:gd name="connsiteX4dup0dup1dup2dup3dup4" fmla="*/ 0 w 15601"/>
                  <a:gd name="connsiteY4dup0dup1dup2dup3dup4" fmla="*/ 29 h 21172"/>
                  <a:gd name="connsiteX0dup0dup1dup2dup3dup4dup5" fmla="*/ 0 w 15601"/>
                  <a:gd name="connsiteY0dup0dup1dup2dup3dup4dup5" fmla="*/ 29 h 21294"/>
                  <a:gd name="connsiteX1dup0dup1dup2dup3dup4dup5" fmla="*/ 15591 w 15601"/>
                  <a:gd name="connsiteY1dup0dup1dup2dup3dup4dup5" fmla="*/ 0 h 21294"/>
                  <a:gd name="connsiteX2dup0dup1dup2dup3dup4dup5" fmla="*/ 15601 w 15601"/>
                  <a:gd name="connsiteY2dup0dup1dup2dup3dup4dup5" fmla="*/ 18543 h 21294"/>
                  <a:gd name="connsiteX3dup0dup1dup2dup3dup4dup5" fmla="*/ 0 w 15601"/>
                  <a:gd name="connsiteY3dup0dup1dup2dup3dup4dup5" fmla="*/ 20201 h 21294"/>
                  <a:gd name="connsiteX4dup0dup1dup2dup3dup4dup5" fmla="*/ 0 w 15601"/>
                  <a:gd name="connsiteY4dup0dup1dup2dup3dup4dup5" fmla="*/ 29 h 21294"/>
                  <a:gd name="connsiteX0dup0dup1dup2dup3dup4dup5dup6" fmla="*/ 0 w 15601"/>
                  <a:gd name="connsiteY0dup0dup1dup2dup3dup4dup5dup6" fmla="*/ 29 h 21270"/>
                  <a:gd name="connsiteX1dup0dup1dup2dup3dup4dup5dup6" fmla="*/ 15591 w 15601"/>
                  <a:gd name="connsiteY1dup0dup1dup2dup3dup4dup5dup6" fmla="*/ 0 h 21270"/>
                  <a:gd name="connsiteX2dup0dup1dup2dup3dup4dup5dup6" fmla="*/ 15601 w 15601"/>
                  <a:gd name="connsiteY2dup0dup1dup2dup3dup4dup5dup6" fmla="*/ 18543 h 21270"/>
                  <a:gd name="connsiteX3dup0dup1dup2dup3dup4dup5dup6" fmla="*/ 0 w 15601"/>
                  <a:gd name="connsiteY3dup0dup1dup2dup3dup4dup5dup6" fmla="*/ 20201 h 21270"/>
                  <a:gd name="connsiteX4dup0dup1dup2dup3dup4dup5dup6" fmla="*/ 0 w 15601"/>
                  <a:gd name="connsiteY4dup0dup1dup2dup3dup4dup5dup6" fmla="*/ 29 h 21270"/>
                  <a:gd name="connsiteX0dup0dup1dup2dup3dup4dup5dup6dup7" fmla="*/ 0 w 15601"/>
                  <a:gd name="connsiteY0dup0dup1dup2dup3dup4dup5dup6dup7" fmla="*/ 29 h 21322"/>
                  <a:gd name="connsiteX1dup0dup1dup2dup3dup4dup5dup6dup7" fmla="*/ 15591 w 15601"/>
                  <a:gd name="connsiteY1dup0dup1dup2dup3dup4dup5dup6dup7" fmla="*/ 0 h 21322"/>
                  <a:gd name="connsiteX2dup0dup1dup2dup3dup4dup5dup6dup7" fmla="*/ 15601 w 15601"/>
                  <a:gd name="connsiteY2dup0dup1dup2dup3dup4dup5dup6dup7" fmla="*/ 18863 h 21322"/>
                  <a:gd name="connsiteX3dup0dup1dup2dup3dup4dup5dup6dup7" fmla="*/ 0 w 15601"/>
                  <a:gd name="connsiteY3dup0dup1dup2dup3dup4dup5dup6dup7" fmla="*/ 20201 h 21322"/>
                  <a:gd name="connsiteX4dup0dup1dup2dup3dup4dup5dup6dup7" fmla="*/ 0 w 15601"/>
                  <a:gd name="connsiteY4dup0dup1dup2dup3dup4dup5dup6dup7" fmla="*/ 29 h 21322"/>
                  <a:gd name="connsiteX0dup0dup1dup2dup3dup4dup5dup6dup7dup8" fmla="*/ 0 w 15601"/>
                  <a:gd name="connsiteY0dup0dup1dup2dup3dup4dup5dup6dup7dup8" fmla="*/ 29 h 21347"/>
                  <a:gd name="connsiteX1dup0dup1dup2dup3dup4dup5dup6dup7dup8" fmla="*/ 15591 w 15601"/>
                  <a:gd name="connsiteY1dup0dup1dup2dup3dup4dup5dup6dup7dup8" fmla="*/ 0 h 21347"/>
                  <a:gd name="connsiteX2dup0dup1dup2dup3dup4dup5dup6dup7dup8" fmla="*/ 15601 w 15601"/>
                  <a:gd name="connsiteY2dup0dup1dup2dup3dup4dup5dup6dup7dup8" fmla="*/ 18863 h 21347"/>
                  <a:gd name="connsiteX3dup0dup1dup2dup3dup4dup5dup6dup7dup8" fmla="*/ 0 w 15601"/>
                  <a:gd name="connsiteY3dup0dup1dup2dup3dup4dup5dup6dup7dup8" fmla="*/ 20201 h 21347"/>
                  <a:gd name="connsiteX4dup0dup1dup2dup3dup4dup5dup6dup7dup8" fmla="*/ 0 w 15601"/>
                  <a:gd name="connsiteY4dup0dup1dup2dup3dup4dup5dup6dup7dup8" fmla="*/ 29 h 21347"/>
                  <a:gd name="connsiteX0dup0dup1dup2dup3dup4dup5dup6dup7dup8dup9" fmla="*/ 0 w 15601"/>
                  <a:gd name="connsiteY0dup0dup1dup2dup3dup4dup5dup6dup7dup8dup9" fmla="*/ 29 h 21222"/>
                  <a:gd name="connsiteX1dup0dup1dup2dup3dup4dup5dup6dup7dup8dup9" fmla="*/ 15591 w 15601"/>
                  <a:gd name="connsiteY1dup0dup1dup2dup3dup4dup5dup6dup7dup8dup9" fmla="*/ 0 h 21222"/>
                  <a:gd name="connsiteX2dup0dup1dup2dup3dup4dup5dup6dup7dup8dup9" fmla="*/ 15601 w 15601"/>
                  <a:gd name="connsiteY2dup0dup1dup2dup3dup4dup5dup6dup7dup8dup9" fmla="*/ 18863 h 21222"/>
                  <a:gd name="connsiteX3dup0dup1dup2dup3dup4dup5dup6dup7dup8dup9" fmla="*/ 0 w 15601"/>
                  <a:gd name="connsiteY3dup0dup1dup2dup3dup4dup5dup6dup7dup8dup9" fmla="*/ 20201 h 21222"/>
                  <a:gd name="connsiteX4dup0dup1dup2dup3dup4dup5dup6dup7dup8dup9" fmla="*/ 0 w 15601"/>
                  <a:gd name="connsiteY4dup0dup1dup2dup3dup4dup5dup6dup7dup8dup9" fmla="*/ 29 h 21222"/>
                  <a:gd name="connsiteX0dup0dup1dup2dup3dup4dup5dup6dup7dup8dup9dup10" fmla="*/ 0 w 15601"/>
                  <a:gd name="connsiteY0dup0dup1dup2dup3dup4dup5dup6dup7dup8dup9dup10" fmla="*/ 29 h 21210"/>
                  <a:gd name="connsiteX1dup0dup1dup2dup3dup4dup5dup6dup7dup8dup9dup10" fmla="*/ 15591 w 15601"/>
                  <a:gd name="connsiteY1dup0dup1dup2dup3dup4dup5dup6dup7dup8dup9dup10" fmla="*/ 0 h 21210"/>
                  <a:gd name="connsiteX2dup0dup1dup2dup3dup4dup5dup6dup7dup8dup9dup10" fmla="*/ 15601 w 15601"/>
                  <a:gd name="connsiteY2dup0dup1dup2dup3dup4dup5dup6dup7dup8dup9dup10" fmla="*/ 18863 h 21210"/>
                  <a:gd name="connsiteX3dup0dup1dup2dup3dup4dup5dup6dup7dup8dup9dup10" fmla="*/ 0 w 15601"/>
                  <a:gd name="connsiteY3dup0dup1dup2dup3dup4dup5dup6dup7dup8dup9dup10" fmla="*/ 20201 h 21210"/>
                  <a:gd name="connsiteX4dup0dup1dup2dup3dup4dup5dup6dup7dup8dup9dup10" fmla="*/ 0 w 15601"/>
                  <a:gd name="connsiteY4dup0dup1dup2dup3dup4dup5dup6dup7dup8dup9dup10" fmla="*/ 29 h 21210"/>
                  <a:gd name="connsiteX0dup0dup1dup2dup3dup4dup5dup6dup7dup8dup9dup10dup11" fmla="*/ 0 w 15601"/>
                  <a:gd name="connsiteY0dup0dup1dup2dup3dup4dup5dup6dup7dup8dup9dup10dup11" fmla="*/ 29 h 21275"/>
                  <a:gd name="connsiteX1dup0dup1dup2dup3dup4dup5dup6dup7dup8dup9dup10dup11" fmla="*/ 15591 w 15601"/>
                  <a:gd name="connsiteY1dup0dup1dup2dup3dup4dup5dup6dup7dup8dup9dup10dup11" fmla="*/ 0 h 21275"/>
                  <a:gd name="connsiteX2dup0dup1dup2dup3dup4dup5dup6dup7dup8dup9dup10dup11" fmla="*/ 15601 w 15601"/>
                  <a:gd name="connsiteY2dup0dup1dup2dup3dup4dup5dup6dup7dup8dup9dup10dup11" fmla="*/ 19241 h 21275"/>
                  <a:gd name="connsiteX3dup0dup1dup2dup3dup4dup5dup6dup7dup8dup9dup10dup11" fmla="*/ 0 w 15601"/>
                  <a:gd name="connsiteY3dup0dup1dup2dup3dup4dup5dup6dup7dup8dup9dup10dup11" fmla="*/ 20201 h 21275"/>
                  <a:gd name="connsiteX4dup0dup1dup2dup3dup4dup5dup6dup7dup8dup9dup10dup11" fmla="*/ 0 w 15601"/>
                  <a:gd name="connsiteY4dup0dup1dup2dup3dup4dup5dup6dup7dup8dup9dup10dup11" fmla="*/ 29 h 21275"/>
                  <a:gd name="connsiteX0dup0dup1dup2dup3dup4dup5dup6dup7dup8dup9dup10dup11dup12" fmla="*/ 0 w 15601"/>
                  <a:gd name="connsiteY0dup0dup1dup2dup3dup4dup5dup6dup7dup8dup9dup10dup11dup12" fmla="*/ 29 h 21467"/>
                  <a:gd name="connsiteX1dup0dup1dup2dup3dup4dup5dup6dup7dup8dup9dup10dup11dup12" fmla="*/ 15591 w 15601"/>
                  <a:gd name="connsiteY1dup0dup1dup2dup3dup4dup5dup6dup7dup8dup9dup10dup11dup12" fmla="*/ 0 h 21467"/>
                  <a:gd name="connsiteX2dup0dup1dup2dup3dup4dup5dup6dup7dup8dup9dup10dup11dup12" fmla="*/ 15601 w 15601"/>
                  <a:gd name="connsiteY2dup0dup1dup2dup3dup4dup5dup6dup7dup8dup9dup10dup11dup12" fmla="*/ 19241 h 21467"/>
                  <a:gd name="connsiteX3dup0dup1dup2dup3dup4dup5dup6dup7dup8dup9dup10dup11dup12" fmla="*/ 0 w 15601"/>
                  <a:gd name="connsiteY3dup0dup1dup2dup3dup4dup5dup6dup7dup8dup9dup10dup11dup12" fmla="*/ 20434 h 21467"/>
                  <a:gd name="connsiteX4dup0dup1dup2dup3dup4dup5dup6dup7dup8dup9dup10dup11dup12" fmla="*/ 0 w 15601"/>
                  <a:gd name="connsiteY4dup0dup1dup2dup3dup4dup5dup6dup7dup8dup9dup10dup11dup12" fmla="*/ 29 h 21467"/>
                  <a:gd name="connsiteX0dup0dup1dup2dup3dup4dup5dup6dup7dup8dup9dup10dup11dup12dup13" fmla="*/ 0 w 15601"/>
                  <a:gd name="connsiteY0dup0dup1dup2dup3dup4dup5dup6dup7dup8dup9dup10dup11dup12dup13" fmla="*/ 29 h 21343"/>
                  <a:gd name="connsiteX1dup0dup1dup2dup3dup4dup5dup6dup7dup8dup9dup10dup11dup12dup13" fmla="*/ 15591 w 15601"/>
                  <a:gd name="connsiteY1dup0dup1dup2dup3dup4dup5dup6dup7dup8dup9dup10dup11dup12dup13" fmla="*/ 0 h 21343"/>
                  <a:gd name="connsiteX2dup0dup1dup2dup3dup4dup5dup6dup7dup8dup9dup10dup11dup12dup13" fmla="*/ 15601 w 15601"/>
                  <a:gd name="connsiteY2dup0dup1dup2dup3dup4dup5dup6dup7dup8dup9dup10dup11dup12dup13" fmla="*/ 19241 h 21343"/>
                  <a:gd name="connsiteX3dup0dup1dup2dup3dup4dup5dup6dup7dup8dup9dup10dup11dup12dup13" fmla="*/ 0 w 15601"/>
                  <a:gd name="connsiteY3dup0dup1dup2dup3dup4dup5dup6dup7dup8dup9dup10dup11dup12dup13" fmla="*/ 20434 h 21343"/>
                  <a:gd name="connsiteX4dup0dup1dup2dup3dup4dup5dup6dup7dup8dup9dup10dup11dup12dup13" fmla="*/ 0 w 15601"/>
                  <a:gd name="connsiteY4dup0dup1dup2dup3dup4dup5dup6dup7dup8dup9dup10dup11dup12dup13" fmla="*/ 29 h 21343"/>
                  <a:gd name="connsiteX0dup0dup1dup2dup3dup4dup5dup6dup7dup8dup9dup10dup11dup12dup13dup14" fmla="*/ 0 w 15601"/>
                  <a:gd name="connsiteY0dup0dup1dup2dup3dup4dup5dup6dup7dup8dup9dup10dup11dup12dup13dup14" fmla="*/ 29 h 21351"/>
                  <a:gd name="connsiteX1dup0dup1dup2dup3dup4dup5dup6dup7dup8dup9dup10dup11dup12dup13dup14" fmla="*/ 15591 w 15601"/>
                  <a:gd name="connsiteY1dup0dup1dup2dup3dup4dup5dup6dup7dup8dup9dup10dup11dup12dup13dup14" fmla="*/ 0 h 21351"/>
                  <a:gd name="connsiteX2dup0dup1dup2dup3dup4dup5dup6dup7dup8dup9dup10dup11dup12dup13dup14" fmla="*/ 15601 w 15601"/>
                  <a:gd name="connsiteY2dup0dup1dup2dup3dup4dup5dup6dup7dup8dup9dup10dup11dup12dup13dup14" fmla="*/ 19241 h 21351"/>
                  <a:gd name="connsiteX3dup0dup1dup2dup3dup4dup5dup6dup7dup8dup9dup10dup11dup12dup13dup14" fmla="*/ 0 w 15601"/>
                  <a:gd name="connsiteY3dup0dup1dup2dup3dup4dup5dup6dup7dup8dup9dup10dup11dup12dup13dup14" fmla="*/ 20434 h 21351"/>
                  <a:gd name="connsiteX4dup0dup1dup2dup3dup4dup5dup6dup7dup8dup9dup10dup11dup12dup13dup14" fmla="*/ 0 w 15601"/>
                  <a:gd name="connsiteY4dup0dup1dup2dup3dup4dup5dup6dup7dup8dup9dup10dup11dup12dup13dup14" fmla="*/ 29 h 21351"/>
                </a:gdLst>
                <a:ahLst/>
                <a:cxnLst>
                  <a:cxn ang="0">
                    <a:pos x="connsiteX0dup0dup1dup2dup3dup4dup5dup6dup7dup8dup9dup10dup11dup12dup13dup14" y="connsiteY0dup0dup1dup2dup3dup4dup5dup6dup7dup8dup9dup10dup11dup12dup13dup14"/>
                  </a:cxn>
                  <a:cxn ang="0">
                    <a:pos x="connsiteX1dup0dup1dup2dup3dup4dup5dup6dup7dup8dup9dup10dup11dup12dup13dup14" y="connsiteY1dup0dup1dup2dup3dup4dup5dup6dup7dup8dup9dup10dup11dup12dup13dup14"/>
                  </a:cxn>
                  <a:cxn ang="0">
                    <a:pos x="connsiteX2dup0dup1dup2dup3dup4dup5dup6dup7dup8dup9dup10dup11dup12dup13dup14" y="connsiteY2dup0dup1dup2dup3dup4dup5dup6dup7dup8dup9dup10dup11dup12dup13dup14"/>
                  </a:cxn>
                  <a:cxn ang="0">
                    <a:pos x="connsiteX3dup0dup1dup2dup3dup4dup5dup6dup7dup8dup9dup10dup11dup12dup13dup14" y="connsiteY3dup0dup1dup2dup3dup4dup5dup6dup7dup8dup9dup10dup11dup12dup13dup14"/>
                  </a:cxn>
                  <a:cxn ang="0">
                    <a:pos x="connsiteX4dup0dup1dup2dup3dup4dup5dup6dup7dup8dup9dup10dup11dup12dup13dup14" y="connsiteY4dup0dup1dup2dup3dup4dup5dup6dup7dup8dup9dup10dup11dup12dup13dup14"/>
                  </a:cxn>
                </a:cxnLst>
                <a:rect l="l" t="t" r="r" b="b"/>
                <a:pathLst>
                  <a:path w="15601" h="21351">
                    <a:moveTo>
                      <a:pt x="0" y="29"/>
                    </a:moveTo>
                    <a:lnTo>
                      <a:pt x="15591" y="0"/>
                    </a:lnTo>
                    <a:cubicBezTo>
                      <a:pt x="15591" y="5774"/>
                      <a:pt x="15601" y="13467"/>
                      <a:pt x="15601" y="19241"/>
                    </a:cubicBezTo>
                    <a:cubicBezTo>
                      <a:pt x="10638" y="19328"/>
                      <a:pt x="7602" y="23020"/>
                      <a:pt x="0" y="20434"/>
                    </a:cubicBezTo>
                    <a:lnTo>
                      <a:pt x="0" y="29"/>
                    </a:lnTo>
                    <a:close/>
                  </a:path>
                </a:pathLst>
              </a:custGeom>
              <a:gradFill flip="none" rotWithShape="1">
                <a:gsLst>
                  <a:gs pos="0">
                    <a:schemeClr val="bg1"/>
                  </a:gs>
                  <a:gs pos="100000">
                    <a:srgbClr val="D1F2F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r>
                  <a:rPr lang="en-US"/>
                  <a:t> </a:t>
                </a:r>
              </a:p>
            </p:txBody>
          </p:sp>
        </p:grpSp>
        <p:sp>
          <p:nvSpPr>
            <p:cNvPr id="56" name="Rectangle 55"/>
            <p:cNvSpPr/>
            <p:nvPr/>
          </p:nvSpPr>
          <p:spPr>
            <a:xfrm>
              <a:off x="0" y="32156400"/>
              <a:ext cx="43891200" cy="762000"/>
            </a:xfrm>
            <a:prstGeom prst="rect">
              <a:avLst/>
            </a:prstGeom>
            <a:solidFill>
              <a:srgbClr val="235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a:p>
          </p:txBody>
        </p:sp>
        <p:cxnSp>
          <p:nvCxnSpPr>
            <p:cNvPr id="57" name="Straight Connector 56"/>
            <p:cNvCxnSpPr/>
            <p:nvPr/>
          </p:nvCxnSpPr>
          <p:spPr>
            <a:xfrm>
              <a:off x="0" y="32079943"/>
              <a:ext cx="43891200" cy="0"/>
            </a:xfrm>
            <a:prstGeom prst="line">
              <a:avLst/>
            </a:prstGeom>
            <a:ln w="254000">
              <a:solidFill>
                <a:srgbClr val="8CD23C"/>
              </a:solidFill>
            </a:ln>
          </p:spPr>
          <p:style>
            <a:lnRef idx="1">
              <a:schemeClr val="accent1"/>
            </a:lnRef>
            <a:fillRef idx="0">
              <a:schemeClr val="accent1"/>
            </a:fillRef>
            <a:effectRef idx="0">
              <a:schemeClr val="accent1"/>
            </a:effectRef>
            <a:fontRef idx="minor">
              <a:schemeClr val="tx1"/>
            </a:fontRef>
          </p:style>
        </p:cxnSp>
      </p:grpSp>
      <p:sp>
        <p:nvSpPr>
          <p:cNvPr id="45" name="Rectangle 10"/>
          <p:cNvSpPr>
            <a:spLocks noChangeArrowheads="1"/>
          </p:cNvSpPr>
          <p:nvPr/>
        </p:nvSpPr>
        <p:spPr bwMode="auto">
          <a:xfrm>
            <a:off x="767990" y="8580615"/>
            <a:ext cx="9601200" cy="873301"/>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Education </a:t>
            </a:r>
          </a:p>
        </p:txBody>
      </p:sp>
      <p:sp>
        <p:nvSpPr>
          <p:cNvPr id="25" name="Text Placeholder 5">
            <a:extLst>
              <a:ext uri="{FF2B5EF4-FFF2-40B4-BE49-F238E27FC236}">
                <a16:creationId xmlns:a16="http://schemas.microsoft.com/office/drawing/2014/main" id="{B2C25681-95AF-45D0-852E-DC3E00E2FDFE}"/>
              </a:ext>
            </a:extLst>
          </p:cNvPr>
          <p:cNvSpPr txBox="1"/>
          <p:nvPr/>
        </p:nvSpPr>
        <p:spPr>
          <a:xfrm>
            <a:off x="3657600" y="1718742"/>
            <a:ext cx="36576000" cy="4111631"/>
          </a:xfrm>
          <a:prstGeom prst="rect">
            <a:avLst/>
          </a:prstGeom>
        </p:spPr>
        <p:txBody>
          <a:bodyPr lIns="0" tIns="0" rIns="0" bIns="0">
            <a:noAutofit/>
          </a:bodyPr>
          <a:lstStyle>
            <a:defPPr>
              <a:defRPr kern="1200"/>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8500" dirty="0">
                <a:solidFill>
                  <a:srgbClr val="235078"/>
                </a:solidFill>
                <a:latin typeface="Libre Baskerville" panose="02000000000000000000" pitchFamily="2" charset="0"/>
              </a:rPr>
              <a:t>Lauren Elizabeth Ervin</a:t>
            </a:r>
          </a:p>
          <a:p>
            <a:pPr algn="ctr" defTabSz="3761086">
              <a:spcBef>
                <a:spcPct val="20000"/>
              </a:spcBef>
              <a:defRPr/>
            </a:pPr>
            <a:r>
              <a:rPr lang="en-US" sz="8500" dirty="0">
                <a:solidFill>
                  <a:srgbClr val="235078"/>
                </a:solidFill>
                <a:latin typeface="Libre Baskerville" panose="02000000000000000000" pitchFamily="2" charset="0"/>
              </a:rPr>
              <a:t>University of Alabama</a:t>
            </a:r>
          </a:p>
          <a:p>
            <a:pPr algn="ctr" defTabSz="3761086">
              <a:spcBef>
                <a:spcPct val="20000"/>
              </a:spcBef>
              <a:defRPr/>
            </a:pPr>
            <a:endParaRPr lang="en-US" sz="1800" b="1" dirty="0">
              <a:effectLst/>
              <a:latin typeface="Calibri" panose="020F0502020204030204" pitchFamily="34" charset="0"/>
              <a:ea typeface="Calibri" panose="020F0502020204030204" pitchFamily="34" charset="0"/>
            </a:endParaRPr>
          </a:p>
          <a:p>
            <a:pPr algn="ctr" defTabSz="3761086">
              <a:spcBef>
                <a:spcPct val="20000"/>
              </a:spcBef>
              <a:defRPr/>
            </a:pPr>
            <a:r>
              <a:rPr lang="en-US" sz="1800" b="1" dirty="0">
                <a:latin typeface="Calibri" panose="020F0502020204030204" pitchFamily="34" charset="0"/>
                <a:ea typeface="Calibri" panose="020F0502020204030204" pitchFamily="34" charset="0"/>
              </a:rPr>
              <a:t>The </a:t>
            </a:r>
            <a:r>
              <a:rPr lang="en-US" sz="1800" b="1" dirty="0">
                <a:effectLst/>
                <a:latin typeface="Calibri" panose="020F0502020204030204" pitchFamily="34" charset="0"/>
                <a:ea typeface="Calibri" panose="020F0502020204030204" pitchFamily="34" charset="0"/>
              </a:rPr>
              <a:t>iREDEFINE workshop is supported by NSF grant #2321316</a:t>
            </a:r>
            <a:endParaRPr lang="en-US" sz="8500" dirty="0">
              <a:solidFill>
                <a:srgbClr val="235078"/>
              </a:solidFill>
              <a:latin typeface="Libre Baskerville" panose="02000000000000000000" pitchFamily="2" charset="0"/>
            </a:endParaRPr>
          </a:p>
        </p:txBody>
      </p:sp>
      <p:sp>
        <p:nvSpPr>
          <p:cNvPr id="30" name="Rectangle 10">
            <a:extLst>
              <a:ext uri="{FF2B5EF4-FFF2-40B4-BE49-F238E27FC236}">
                <a16:creationId xmlns:a16="http://schemas.microsoft.com/office/drawing/2014/main" id="{10661D15-FEEC-48A3-BE53-98D164F2C69C}"/>
              </a:ext>
            </a:extLst>
          </p:cNvPr>
          <p:cNvSpPr>
            <a:spLocks noChangeArrowheads="1"/>
          </p:cNvSpPr>
          <p:nvPr/>
        </p:nvSpPr>
        <p:spPr bwMode="auto">
          <a:xfrm>
            <a:off x="22243347" y="8580617"/>
            <a:ext cx="20713588" cy="873301"/>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Research Contributions</a:t>
            </a:r>
          </a:p>
        </p:txBody>
      </p:sp>
      <p:sp>
        <p:nvSpPr>
          <p:cNvPr id="34" name="Rectangle 10">
            <a:extLst>
              <a:ext uri="{FF2B5EF4-FFF2-40B4-BE49-F238E27FC236}">
                <a16:creationId xmlns:a16="http://schemas.microsoft.com/office/drawing/2014/main" id="{0BB0DEBB-643A-495C-9A00-84ACC65F1FD7}"/>
              </a:ext>
            </a:extLst>
          </p:cNvPr>
          <p:cNvSpPr>
            <a:spLocks noChangeArrowheads="1"/>
          </p:cNvSpPr>
          <p:nvPr/>
        </p:nvSpPr>
        <p:spPr bwMode="auto">
          <a:xfrm>
            <a:off x="11507366" y="8580616"/>
            <a:ext cx="9601200" cy="873301"/>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General Research Area</a:t>
            </a:r>
          </a:p>
        </p:txBody>
      </p:sp>
      <p:sp>
        <p:nvSpPr>
          <p:cNvPr id="50" name="Rectangle 10">
            <a:extLst>
              <a:ext uri="{FF2B5EF4-FFF2-40B4-BE49-F238E27FC236}">
                <a16:creationId xmlns:a16="http://schemas.microsoft.com/office/drawing/2014/main" id="{1BD94FDB-190B-4638-89EC-A656D127038B}"/>
              </a:ext>
            </a:extLst>
          </p:cNvPr>
          <p:cNvSpPr>
            <a:spLocks noChangeArrowheads="1"/>
          </p:cNvSpPr>
          <p:nvPr/>
        </p:nvSpPr>
        <p:spPr bwMode="auto">
          <a:xfrm>
            <a:off x="767867" y="15683793"/>
            <a:ext cx="9601200" cy="873301"/>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Teaching Experience</a:t>
            </a:r>
          </a:p>
        </p:txBody>
      </p:sp>
      <p:sp>
        <p:nvSpPr>
          <p:cNvPr id="54" name="Rectangle 10">
            <a:extLst>
              <a:ext uri="{FF2B5EF4-FFF2-40B4-BE49-F238E27FC236}">
                <a16:creationId xmlns:a16="http://schemas.microsoft.com/office/drawing/2014/main" id="{C5373E80-5BA7-4273-832B-6C4F5740A8C5}"/>
              </a:ext>
            </a:extLst>
          </p:cNvPr>
          <p:cNvSpPr>
            <a:spLocks noChangeArrowheads="1"/>
          </p:cNvSpPr>
          <p:nvPr/>
        </p:nvSpPr>
        <p:spPr bwMode="auto">
          <a:xfrm>
            <a:off x="767990" y="24877501"/>
            <a:ext cx="9601200" cy="873301"/>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Professional Development Awards</a:t>
            </a:r>
          </a:p>
        </p:txBody>
      </p:sp>
      <p:sp>
        <p:nvSpPr>
          <p:cNvPr id="27" name="TextBox 26">
            <a:extLst>
              <a:ext uri="{FF2B5EF4-FFF2-40B4-BE49-F238E27FC236}">
                <a16:creationId xmlns:a16="http://schemas.microsoft.com/office/drawing/2014/main" id="{6D27E454-6E74-438E-B6CD-F623F47990B5}"/>
              </a:ext>
            </a:extLst>
          </p:cNvPr>
          <p:cNvSpPr txBox="1"/>
          <p:nvPr/>
        </p:nvSpPr>
        <p:spPr>
          <a:xfrm>
            <a:off x="738093" y="9617506"/>
            <a:ext cx="9857035" cy="6124754"/>
          </a:xfrm>
          <a:prstGeom prst="rect">
            <a:avLst/>
          </a:prstGeom>
          <a:noFill/>
        </p:spPr>
        <p:txBody>
          <a:bodyPr wrap="square" rtlCol="0">
            <a:spAutoFit/>
          </a:bodyPr>
          <a:lstStyle>
            <a:defPPr>
              <a:defRPr kern="1200"/>
            </a:defPPr>
          </a:lstStyle>
          <a:p>
            <a:r>
              <a:rPr lang="en-US" sz="2400" dirty="0">
                <a:latin typeface="Montserrat Light" panose="00000400000000000000" pitchFamily="50" charset="0"/>
                <a:ea typeface="Open Sans" panose="020B0606030504020204" pitchFamily="34" charset="0"/>
                <a:cs typeface="Open Sans" panose="020B0606030504020204" pitchFamily="34" charset="0"/>
              </a:rPr>
              <a:t>University of Alabama – Doctor of Philosophy in Electrical Engineering 2020 – expected graduation 05/2025</a:t>
            </a:r>
          </a:p>
          <a:p>
            <a:endParaRPr lang="en-US" sz="800" b="1" dirty="0">
              <a:latin typeface="Montserrat Light" panose="00000400000000000000" pitchFamily="50" charset="0"/>
              <a:ea typeface="Open Sans" panose="020B0606030504020204" pitchFamily="34" charset="0"/>
              <a:cs typeface="Open Sans" panose="020B0606030504020204" pitchFamily="34" charset="0"/>
            </a:endParaRPr>
          </a:p>
          <a:p>
            <a:pPr marL="2221098" lvl="1" indent="-342900">
              <a:buFont typeface="Arial" panose="020B0604020202020204" pitchFamily="34" charset="0"/>
              <a:buChar char="•"/>
            </a:pPr>
            <a:r>
              <a:rPr lang="en-US" sz="2400" dirty="0">
                <a:latin typeface="Montserrat Light" panose="00000400000000000000" pitchFamily="50" charset="0"/>
                <a:ea typeface="Open Sans" panose="020B0606030504020204" pitchFamily="34" charset="0"/>
                <a:cs typeface="Open Sans" panose="020B0606030504020204" pitchFamily="34" charset="0"/>
              </a:rPr>
              <a:t>NASA Alabama Space Grant Consortium (ASGC) Fellowship Renewal 2023 – 2024 </a:t>
            </a:r>
          </a:p>
          <a:p>
            <a:pPr marL="2221098" lvl="1" indent="-342900">
              <a:buFont typeface="Arial" panose="020B0604020202020204" pitchFamily="34" charset="0"/>
              <a:buChar char="•"/>
            </a:pPr>
            <a:r>
              <a:rPr lang="en-US" sz="2400" dirty="0">
                <a:latin typeface="Montserrat Light" panose="00000400000000000000" pitchFamily="50" charset="0"/>
                <a:ea typeface="Open Sans" panose="020B0606030504020204" pitchFamily="34" charset="0"/>
                <a:cs typeface="Open Sans" panose="020B0606030504020204" pitchFamily="34" charset="0"/>
              </a:rPr>
              <a:t>NASA Alabama Space Grant Consortium (ASGC) Fellowship 2022 – 2023 </a:t>
            </a:r>
          </a:p>
          <a:p>
            <a:pPr lvl="1"/>
            <a:endParaRPr lang="en-US" sz="10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University of Alabama – Bachelor of Science in Electrical Engineering with a Computer Option and a Math Minor   2016 – 2020 </a:t>
            </a:r>
            <a:endParaRPr lang="en-US" sz="800" dirty="0">
              <a:latin typeface="Montserrat Light" panose="00000400000000000000" pitchFamily="50" charset="0"/>
              <a:ea typeface="Open Sans" panose="020B0606030504020204" pitchFamily="34" charset="0"/>
              <a:cs typeface="Open Sans" panose="020B0606030504020204" pitchFamily="34" charset="0"/>
            </a:endParaRPr>
          </a:p>
          <a:p>
            <a:pPr marL="2335398" lvl="1" indent="-457200">
              <a:buFont typeface="Arial" panose="020B0604020202020204" pitchFamily="34" charset="0"/>
              <a:buChar char="•"/>
            </a:pPr>
            <a:r>
              <a:rPr lang="en-US" sz="2400" dirty="0">
                <a:latin typeface="Montserrat Light" panose="00000400000000000000" pitchFamily="50" charset="0"/>
                <a:ea typeface="Open Sans" panose="020B0606030504020204" pitchFamily="34" charset="0"/>
                <a:cs typeface="Open Sans" panose="020B0606030504020204" pitchFamily="34" charset="0"/>
              </a:rPr>
              <a:t>NSF Learning in Advance Scholarship              2018 – 2020 </a:t>
            </a:r>
          </a:p>
          <a:p>
            <a:pPr marL="2335398" lvl="1" indent="-457200">
              <a:buFont typeface="Arial" panose="020B0604020202020204" pitchFamily="34" charset="0"/>
              <a:buChar char="•"/>
            </a:pPr>
            <a:r>
              <a:rPr lang="en-US" sz="2400" dirty="0">
                <a:latin typeface="Montserrat Light" panose="00000400000000000000" pitchFamily="50" charset="0"/>
                <a:ea typeface="Open Sans" panose="020B0606030504020204" pitchFamily="34" charset="0"/>
                <a:cs typeface="Open Sans" panose="020B0606030504020204" pitchFamily="34" charset="0"/>
              </a:rPr>
              <a:t>University of Alabama Foundations of Excellence Scholarship 2016 – 2020 </a:t>
            </a:r>
          </a:p>
          <a:p>
            <a:pPr marL="2335398" lvl="1" indent="-457200">
              <a:buFont typeface="Arial" panose="020B0604020202020204" pitchFamily="34" charset="0"/>
              <a:buChar char="•"/>
            </a:pPr>
            <a:r>
              <a:rPr lang="en-US" sz="2400" dirty="0">
                <a:latin typeface="Montserrat Light" panose="00000400000000000000" pitchFamily="50" charset="0"/>
                <a:ea typeface="Open Sans" panose="020B0606030504020204" pitchFamily="34" charset="0"/>
                <a:cs typeface="Open Sans" panose="020B0606030504020204" pitchFamily="34" charset="0"/>
              </a:rPr>
              <a:t>University of Alabama Engineering Scholarship  2016 – 2020 </a:t>
            </a:r>
          </a:p>
        </p:txBody>
      </p:sp>
      <p:sp>
        <p:nvSpPr>
          <p:cNvPr id="43" name="TextBox 42">
            <a:extLst>
              <a:ext uri="{FF2B5EF4-FFF2-40B4-BE49-F238E27FC236}">
                <a16:creationId xmlns:a16="http://schemas.microsoft.com/office/drawing/2014/main" id="{2BBD7720-E258-450C-97C8-212EC4244F55}"/>
              </a:ext>
            </a:extLst>
          </p:cNvPr>
          <p:cNvSpPr txBox="1"/>
          <p:nvPr/>
        </p:nvSpPr>
        <p:spPr>
          <a:xfrm>
            <a:off x="764471" y="16778097"/>
            <a:ext cx="9857035" cy="8217634"/>
          </a:xfrm>
          <a:prstGeom prst="rect">
            <a:avLst/>
          </a:prstGeom>
          <a:noFill/>
        </p:spPr>
        <p:txBody>
          <a:bodyPr wrap="square" rtlCol="0">
            <a:spAutoFit/>
          </a:bodyPr>
          <a:lstStyle>
            <a:defPPr>
              <a:defRPr kern="1200"/>
            </a:defPPr>
          </a:lstStyle>
          <a:p>
            <a:r>
              <a:rPr lang="en-US" sz="2400" b="1" dirty="0">
                <a:latin typeface="Montserrat Light" panose="00000400000000000000" pitchFamily="50" charset="0"/>
                <a:ea typeface="Open Sans" panose="020B0606030504020204" pitchFamily="34" charset="0"/>
                <a:cs typeface="Open Sans" panose="020B0606030504020204" pitchFamily="34" charset="0"/>
              </a:rPr>
              <a:t>Graduate Instructor for ME456/ME556 Mechatronics in Fall 2023</a:t>
            </a:r>
            <a:r>
              <a:rPr lang="en-US" sz="2400" dirty="0">
                <a:latin typeface="Montserrat Light" panose="00000400000000000000" pitchFamily="50" charset="0"/>
                <a:ea typeface="Open Sans" panose="020B0606030504020204" pitchFamily="34" charset="0"/>
                <a:cs typeface="Open Sans" panose="020B0606030504020204" pitchFamily="34" charset="0"/>
              </a:rPr>
              <a:t>.  This is an advanced undergraduate/introductory graduate course in the field of Mechatronics and Robotics covering electronics, microcontroller programming + interfacing, data acquisition, sensing, and actuation. I wrote the material for and lectured one of the three modules covered in the class: Raspberry Pi and Fundamentals of Python.  I additionally wrote one of the three labs where students performed real-time object tracking with OpenCV on Raspberry Pis.  There were multiple lab days for all three labs where I assisted students with any questions they had as well as debugged their code.  The final component of the course was a semester-long, exploratory project and I served as an advisor for 7 of the 11 projects.</a:t>
            </a:r>
          </a:p>
          <a:p>
            <a:pPr marL="457200" indent="-457200">
              <a:buFont typeface="+mj-lt"/>
              <a:buAutoNum type="arabicPeriod"/>
            </a:pPr>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b="1" dirty="0">
                <a:latin typeface="Montserrat Light" panose="00000400000000000000" pitchFamily="50" charset="0"/>
                <a:ea typeface="Open Sans" panose="020B0606030504020204" pitchFamily="34" charset="0"/>
                <a:cs typeface="Open Sans" panose="020B0606030504020204" pitchFamily="34" charset="0"/>
              </a:rPr>
              <a:t>Graduate Teaching Assistant for ECE380 Digital Logic in Spring 2021</a:t>
            </a:r>
            <a:r>
              <a:rPr lang="en-US" sz="2400" dirty="0">
                <a:latin typeface="Montserrat Light" panose="00000400000000000000" pitchFamily="50" charset="0"/>
                <a:ea typeface="Open Sans" panose="020B0606030504020204" pitchFamily="34" charset="0"/>
                <a:cs typeface="Open Sans" panose="020B0606030504020204" pitchFamily="34" charset="0"/>
              </a:rPr>
              <a:t>.  This is an advanced undergraduate course discussing logic gates, sequential circuit building on breadboard + simulating in Quartus Prime, K-maps, VHDL, and FSMs.  I taught all 9 labs and answered questions + debugged code during lab sessions.  I also graded all the lab demos and reports.</a:t>
            </a:r>
          </a:p>
          <a:p>
            <a:pPr marL="457200" indent="-457200">
              <a:buFont typeface="+mj-lt"/>
              <a:buAutoNum type="arabicPeriod"/>
            </a:pPr>
            <a:endParaRPr lang="en-US" sz="2400" dirty="0">
              <a:latin typeface="Montserrat Light" panose="00000400000000000000" pitchFamily="50" charset="0"/>
              <a:ea typeface="Open Sans" panose="020B0606030504020204" pitchFamily="34" charset="0"/>
              <a:cs typeface="Open Sans" panose="020B0606030504020204" pitchFamily="34" charset="0"/>
            </a:endParaRPr>
          </a:p>
        </p:txBody>
      </p:sp>
      <p:sp>
        <p:nvSpPr>
          <p:cNvPr id="47" name="Text Box 6">
            <a:extLst>
              <a:ext uri="{FF2B5EF4-FFF2-40B4-BE49-F238E27FC236}">
                <a16:creationId xmlns:a16="http://schemas.microsoft.com/office/drawing/2014/main" id="{786A1CE5-26F5-4365-A6A8-5A9298D43567}"/>
              </a:ext>
            </a:extLst>
          </p:cNvPr>
          <p:cNvSpPr txBox="1">
            <a:spLocks noChangeArrowheads="1"/>
          </p:cNvSpPr>
          <p:nvPr/>
        </p:nvSpPr>
        <p:spPr bwMode="auto">
          <a:xfrm>
            <a:off x="11507366" y="9562971"/>
            <a:ext cx="10058400" cy="15157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68580" rIns="137160" bIns="6858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3200" dirty="0">
                <a:latin typeface="Montserrat Light" panose="00000400000000000000" pitchFamily="50" charset="0"/>
                <a:ea typeface="Open Sans" panose="020B0606030504020204" pitchFamily="34" charset="0"/>
                <a:cs typeface="Open Sans" panose="020B0606030504020204" pitchFamily="34" charset="0"/>
              </a:rPr>
              <a:t>Mobile Robotics</a:t>
            </a:r>
          </a:p>
          <a:p>
            <a:r>
              <a:rPr lang="en-US" sz="2400" dirty="0">
                <a:latin typeface="Montserrat Light" panose="00000400000000000000" pitchFamily="50" charset="0"/>
                <a:ea typeface="Open Sans" panose="020B0606030504020204" pitchFamily="34" charset="0"/>
                <a:cs typeface="Open Sans" panose="020B0606030504020204" pitchFamily="34" charset="0"/>
              </a:rPr>
              <a:t>In recent years, mobile robot systems have become increasingly more advanced and varied.  Generally, they are tetherless platforms capable of locomotion and equipped with some combination of proprioceptive and exteroceptive sensors.  They can perform a variety of tasks depending on the specific application.  Three subcategories are discussed below.</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b="1" dirty="0">
                <a:latin typeface="Montserrat Light" panose="00000400000000000000" pitchFamily="50" charset="0"/>
                <a:ea typeface="Open Sans" panose="020B0606030504020204" pitchFamily="34" charset="0"/>
                <a:cs typeface="Open Sans" panose="020B0606030504020204" pitchFamily="34" charset="0"/>
              </a:rPr>
              <a:t>Tensegrity</a:t>
            </a:r>
          </a:p>
          <a:p>
            <a:r>
              <a:rPr lang="en-US" sz="2400" dirty="0">
                <a:latin typeface="Montserrat Light" panose="00000400000000000000" pitchFamily="50" charset="0"/>
                <a:ea typeface="Open Sans" panose="020B0606030504020204" pitchFamily="34" charset="0"/>
                <a:cs typeface="Open Sans" panose="020B0606030504020204" pitchFamily="34" charset="0"/>
              </a:rPr>
              <a:t>Tensegrity robots utilize the tensegrity design principle: a structure is comprised of rigid struts under compression with prestressed members held in </a:t>
            </a:r>
            <a:r>
              <a:rPr lang="en-US" sz="2400" u="sng" dirty="0">
                <a:latin typeface="Montserrat Light" panose="00000400000000000000" pitchFamily="50" charset="0"/>
                <a:ea typeface="Open Sans" panose="020B0606030504020204" pitchFamily="34" charset="0"/>
                <a:cs typeface="Open Sans" panose="020B0606030504020204" pitchFamily="34" charset="0"/>
              </a:rPr>
              <a:t>tens</a:t>
            </a:r>
            <a:r>
              <a:rPr lang="en-US" sz="2400" dirty="0">
                <a:latin typeface="Montserrat Light" panose="00000400000000000000" pitchFamily="50" charset="0"/>
                <a:ea typeface="Open Sans" panose="020B0606030504020204" pitchFamily="34" charset="0"/>
                <a:cs typeface="Open Sans" panose="020B0606030504020204" pitchFamily="34" charset="0"/>
              </a:rPr>
              <a:t>ion to achieve structural int</a:t>
            </a:r>
            <a:r>
              <a:rPr lang="en-US" sz="2400" u="sng" dirty="0">
                <a:latin typeface="Montserrat Light" panose="00000400000000000000" pitchFamily="50" charset="0"/>
                <a:ea typeface="Open Sans" panose="020B0606030504020204" pitchFamily="34" charset="0"/>
                <a:cs typeface="Open Sans" panose="020B0606030504020204" pitchFamily="34" charset="0"/>
              </a:rPr>
              <a:t>egrity</a:t>
            </a:r>
            <a:r>
              <a:rPr lang="en-US" sz="2400" dirty="0">
                <a:latin typeface="Montserrat Light" panose="00000400000000000000" pitchFamily="50" charset="0"/>
                <a:ea typeface="Open Sans" panose="020B0606030504020204" pitchFamily="34" charset="0"/>
                <a:cs typeface="Open Sans" panose="020B0606030504020204" pitchFamily="34" charset="0"/>
              </a:rPr>
              <a:t>.  Tensegrity structures are lightweight, packable, impact resistant, and internally stable, making them ideal candidates for locomotion in unstructured environments such as search and rescue or space applications.  Mobile robots comprised of tensegrity structures generally consist of 2 – 12 straight rods as the rigid struts, although prototypes with curved members exist as well.  Locomotion is performed by either altering the cable lengths or shifting internal masses.</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b="1" dirty="0">
                <a:latin typeface="Montserrat Light" panose="00000400000000000000" pitchFamily="50" charset="0"/>
                <a:ea typeface="Open Sans" panose="020B0606030504020204" pitchFamily="34" charset="0"/>
                <a:cs typeface="Open Sans" panose="020B0606030504020204" pitchFamily="34" charset="0"/>
              </a:rPr>
              <a:t>Soft</a:t>
            </a:r>
          </a:p>
          <a:p>
            <a:r>
              <a:rPr lang="en-US" sz="2400" dirty="0">
                <a:latin typeface="Montserrat Light" panose="00000400000000000000" pitchFamily="50" charset="0"/>
                <a:ea typeface="Open Sans" panose="020B0606030504020204" pitchFamily="34" charset="0"/>
                <a:cs typeface="Open Sans" panose="020B0606030504020204" pitchFamily="34" charset="0"/>
              </a:rPr>
              <a:t>The field of soft robotics (SoRo) is relatively new, but there has been a rapid exploration into the benefits of using soft materials including flexibility, adaptability to the environment,  shock absorbing capabilities, and safe human interaction.  Due to the high degrees of freedom present in soft bodies, SoRos are notoriously difficult to model, control, and fabricate in a repeatable and consistent manner.</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b="1" dirty="0">
                <a:latin typeface="Montserrat Light" panose="00000400000000000000" pitchFamily="50" charset="0"/>
                <a:ea typeface="Open Sans" panose="020B0606030504020204" pitchFamily="34" charset="0"/>
                <a:cs typeface="Open Sans" panose="020B0606030504020204" pitchFamily="34" charset="0"/>
              </a:rPr>
              <a:t>Wheeled</a:t>
            </a:r>
          </a:p>
          <a:p>
            <a:r>
              <a:rPr lang="en-US" sz="2400" dirty="0">
                <a:latin typeface="Montserrat Light" panose="00000400000000000000" pitchFamily="50" charset="0"/>
                <a:ea typeface="Open Sans" panose="020B0606030504020204" pitchFamily="34" charset="0"/>
                <a:cs typeface="Open Sans" panose="020B0606030504020204" pitchFamily="34" charset="0"/>
              </a:rPr>
              <a:t>Traditional, wheeled robots tend to be rigid and reliable with well understood and fairly simple control schemes.  However, their major drawback is difficulty locomoting in certain types of unstructured terrain.</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3200" dirty="0">
                <a:latin typeface="Montserrat Light" panose="00000400000000000000" pitchFamily="50" charset="0"/>
                <a:ea typeface="Open Sans" panose="020B0606030504020204" pitchFamily="34" charset="0"/>
                <a:cs typeface="Open Sans" panose="020B0606030504020204" pitchFamily="34" charset="0"/>
              </a:rPr>
              <a:t>Computer Vision</a:t>
            </a:r>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CV is used for analyzing data (images, point clouds, etc.) and then performing a task such as object detection/tracking, semantic segmentation, pose estimation, and more.</a:t>
            </a:r>
          </a:p>
        </p:txBody>
      </p:sp>
      <p:sp>
        <p:nvSpPr>
          <p:cNvPr id="48" name="Text Box 6">
            <a:extLst>
              <a:ext uri="{FF2B5EF4-FFF2-40B4-BE49-F238E27FC236}">
                <a16:creationId xmlns:a16="http://schemas.microsoft.com/office/drawing/2014/main" id="{F0CED6AC-A82D-4E7E-8DE1-9DE68E175BD7}"/>
              </a:ext>
            </a:extLst>
          </p:cNvPr>
          <p:cNvSpPr txBox="1">
            <a:spLocks noChangeArrowheads="1"/>
          </p:cNvSpPr>
          <p:nvPr/>
        </p:nvSpPr>
        <p:spPr bwMode="auto">
          <a:xfrm>
            <a:off x="22214208" y="9562971"/>
            <a:ext cx="10058400" cy="7894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68580" rIns="137160" bIns="6858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2400" b="1" u="sng" dirty="0">
                <a:latin typeface="Montserrat Light" panose="00000400000000000000" pitchFamily="50" charset="0"/>
                <a:ea typeface="Open Sans" panose="020B0606030504020204" pitchFamily="34" charset="0"/>
                <a:cs typeface="Open Sans" panose="020B0606030504020204" pitchFamily="34" charset="0"/>
              </a:rPr>
              <a:t>T</a:t>
            </a:r>
            <a:r>
              <a:rPr lang="en-US" sz="2400" b="1" dirty="0">
                <a:latin typeface="Montserrat Light" panose="00000400000000000000" pitchFamily="50" charset="0"/>
                <a:ea typeface="Open Sans" panose="020B0606030504020204" pitchFamily="34" charset="0"/>
                <a:cs typeface="Open Sans" panose="020B0606030504020204" pitchFamily="34" charset="0"/>
              </a:rPr>
              <a:t>ensegrity </a:t>
            </a:r>
            <a:r>
              <a:rPr lang="en-US" sz="2400" b="1" u="sng" dirty="0">
                <a:latin typeface="Montserrat Light" panose="00000400000000000000" pitchFamily="50" charset="0"/>
                <a:ea typeface="Open Sans" panose="020B0606030504020204" pitchFamily="34" charset="0"/>
                <a:cs typeface="Open Sans" panose="020B0606030504020204" pitchFamily="34" charset="0"/>
              </a:rPr>
              <a:t>Explo</a:t>
            </a:r>
            <a:r>
              <a:rPr lang="en-US" sz="2400" b="1" dirty="0">
                <a:latin typeface="Montserrat Light" panose="00000400000000000000" pitchFamily="50" charset="0"/>
                <a:ea typeface="Open Sans" panose="020B0606030504020204" pitchFamily="34" charset="0"/>
                <a:cs typeface="Open Sans" panose="020B0606030504020204" pitchFamily="34" charset="0"/>
              </a:rPr>
              <a:t>ratory </a:t>
            </a:r>
            <a:r>
              <a:rPr lang="en-US" sz="2400" b="1" u="sng" dirty="0">
                <a:latin typeface="Montserrat Light" panose="00000400000000000000" pitchFamily="50" charset="0"/>
                <a:ea typeface="Open Sans" panose="020B0606030504020204" pitchFamily="34" charset="0"/>
                <a:cs typeface="Open Sans" panose="020B0606030504020204" pitchFamily="34" charset="0"/>
              </a:rPr>
              <a:t>R</a:t>
            </a:r>
            <a:r>
              <a:rPr lang="en-US" sz="2400" b="1" dirty="0">
                <a:latin typeface="Montserrat Light" panose="00000400000000000000" pitchFamily="50" charset="0"/>
                <a:ea typeface="Open Sans" panose="020B0606030504020204" pitchFamily="34" charset="0"/>
                <a:cs typeface="Open Sans" panose="020B0606030504020204" pitchFamily="34" charset="0"/>
              </a:rPr>
              <a:t>obot (TExploR)</a:t>
            </a:r>
          </a:p>
          <a:p>
            <a:endParaRPr lang="en-US" sz="2400" b="1"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TExploR is a bi-arc, mobile, tensegrity robot comprised of rigid, semi-circular links  that maintain structural integrity using pre-stressed cables.  Pure rolling locomotion is achieved via an internal mass shifting along each arc.  The discontinuous, curved morphology provides balance between efficient rolling locomotion and stability.  The robotic platform is statically modeled using Lie Groups., and a holonomic constraint proves that TExploR is a two point of contact hybrid system switching between four independent states.</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Stability tests for each state are simulated and validated with an experimental prototype resulting in an average of 3.59° of error.  Future dynamics experiments using a Newton Euler approach will be performed.  A new, robust prototype utilizing electromagnetic rails as the actuation mechanism for shifting the internal masses is currently being built.  Shape morphing to enable controllable tilt angles and vision payload integration are research efforts that will be completed in the future.</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p:txBody>
      </p:sp>
      <p:sp>
        <p:nvSpPr>
          <p:cNvPr id="303" name="TextBox 302">
            <a:extLst>
              <a:ext uri="{FF2B5EF4-FFF2-40B4-BE49-F238E27FC236}">
                <a16:creationId xmlns:a16="http://schemas.microsoft.com/office/drawing/2014/main" id="{995B8920-2EE7-4FFC-B20D-4A97E28B3E9A}"/>
              </a:ext>
            </a:extLst>
          </p:cNvPr>
          <p:cNvSpPr txBox="1"/>
          <p:nvPr/>
        </p:nvSpPr>
        <p:spPr>
          <a:xfrm>
            <a:off x="11507366" y="25751831"/>
            <a:ext cx="9857035" cy="6001643"/>
          </a:xfrm>
          <a:prstGeom prst="rect">
            <a:avLst/>
          </a:prstGeom>
          <a:noFill/>
        </p:spPr>
        <p:txBody>
          <a:bodyPr wrap="square" rtlCol="0">
            <a:spAutoFit/>
          </a:bodyPr>
          <a:lstStyle>
            <a:defPPr>
              <a:defRPr kern="1200"/>
            </a:defPPr>
          </a:lstStyle>
          <a:p>
            <a:pPr marL="457200" indent="-457200">
              <a:buFont typeface="+mj-lt"/>
              <a:buAutoNum type="arabicPeriod"/>
            </a:pPr>
            <a:r>
              <a:rPr lang="en-US" sz="2400" dirty="0">
                <a:latin typeface="Montserrat Light" panose="00000400000000000000" pitchFamily="50" charset="0"/>
                <a:ea typeface="Open Sans" panose="020B0606030504020204" pitchFamily="34" charset="0"/>
                <a:cs typeface="Open Sans" panose="020B0606030504020204" pitchFamily="34" charset="0"/>
              </a:rPr>
              <a:t>“Dynamic Modeling of Spherical Mobile Tensegrity Robot with Nonholonomic Rolling Constraint Using a Newton Euler Approach.” </a:t>
            </a:r>
            <a:r>
              <a:rPr lang="en-US" sz="2400" i="1" dirty="0">
                <a:latin typeface="Montserrat Light" panose="00000400000000000000" pitchFamily="50" charset="0"/>
                <a:ea typeface="Open Sans" panose="020B0606030504020204" pitchFamily="34" charset="0"/>
                <a:cs typeface="Open Sans" panose="020B0606030504020204" pitchFamily="34" charset="0"/>
              </a:rPr>
              <a:t>In preparation for IEEE Transactions on Robotics.</a:t>
            </a:r>
          </a:p>
          <a:p>
            <a:pPr marL="457200" indent="-457200">
              <a:buFont typeface="+mj-lt"/>
              <a:buAutoNum type="arabicPeriod"/>
            </a:pPr>
            <a:r>
              <a:rPr lang="en-US" sz="2400" dirty="0">
                <a:latin typeface="Montserrat Light" panose="00000400000000000000" pitchFamily="50" charset="0"/>
                <a:ea typeface="Open Sans" panose="020B0606030504020204" pitchFamily="34" charset="0"/>
                <a:cs typeface="Open Sans" panose="020B0606030504020204" pitchFamily="34" charset="0"/>
              </a:rPr>
              <a:t>“Grip Stability of Passive Microspines for Soft Robots and an Analysis of Repeatability and Reliability.” </a:t>
            </a:r>
            <a:r>
              <a:rPr lang="en-US" sz="2400" i="1" dirty="0">
                <a:latin typeface="Montserrat Light" panose="00000400000000000000" pitchFamily="50" charset="0"/>
                <a:ea typeface="Open Sans" panose="020B0606030504020204" pitchFamily="34" charset="0"/>
                <a:cs typeface="Open Sans" panose="020B0606030504020204" pitchFamily="34" charset="0"/>
              </a:rPr>
              <a:t>In preparation for ASME Journal of Mechanisms and Robotics.</a:t>
            </a:r>
          </a:p>
          <a:p>
            <a:pPr marL="457200" indent="-457200">
              <a:buFont typeface="+mj-lt"/>
              <a:buAutoNum type="arabicPeriod"/>
            </a:pPr>
            <a:r>
              <a:rPr lang="en-US" sz="2400" dirty="0">
                <a:latin typeface="Montserrat Light" panose="00000400000000000000" pitchFamily="50" charset="0"/>
                <a:ea typeface="Open Sans" panose="020B0606030504020204" pitchFamily="34" charset="0"/>
                <a:cs typeface="Open Sans" panose="020B0606030504020204" pitchFamily="34" charset="0"/>
              </a:rPr>
              <a:t>“Static Modeling of Spherical Mobile Tensegrity Robot Using Lie Groups with Nonholonomic Rolling Constraint.” </a:t>
            </a:r>
            <a:r>
              <a:rPr lang="en-US" sz="2400" i="1" dirty="0">
                <a:latin typeface="Montserrat Light" panose="00000400000000000000" pitchFamily="50" charset="0"/>
                <a:ea typeface="Open Sans" panose="020B0606030504020204" pitchFamily="34" charset="0"/>
                <a:cs typeface="Open Sans" panose="020B0606030504020204" pitchFamily="34" charset="0"/>
              </a:rPr>
              <a:t>Submitted to IEEE Robotics and Automation Letters 03/2024.</a:t>
            </a:r>
          </a:p>
          <a:p>
            <a:pPr marL="457200" indent="-457200">
              <a:buFont typeface="+mj-lt"/>
              <a:buAutoNum type="arabicPeriod"/>
            </a:pPr>
            <a:r>
              <a:rPr lang="en-US" sz="2400" i="1" dirty="0">
                <a:latin typeface="Montserrat Light" panose="00000400000000000000" pitchFamily="50" charset="0"/>
                <a:ea typeface="Open Sans" panose="020B0606030504020204" pitchFamily="34" charset="0"/>
                <a:cs typeface="Open Sans" panose="020B0606030504020204" pitchFamily="34" charset="0"/>
              </a:rPr>
              <a:t>“Comparison of Lidar Semantic Segmentation Performance on the Structured SemanticKITTI and Off-Road RELLIS-3D Datasets.” Submitted to Springer International Journal of Intelligent Robotics and Applications 01/2024.</a:t>
            </a:r>
          </a:p>
          <a:p>
            <a:pPr marL="457200" indent="-457200">
              <a:buFont typeface="+mj-lt"/>
              <a:buAutoNum type="arabicPeriod"/>
            </a:pPr>
            <a:r>
              <a:rPr lang="en-US" sz="2400" dirty="0">
                <a:latin typeface="Montserrat Light" panose="00000400000000000000" pitchFamily="50" charset="0"/>
                <a:ea typeface="Open Sans" panose="020B0606030504020204" pitchFamily="34" charset="0"/>
                <a:cs typeface="Open Sans" panose="020B0606030504020204" pitchFamily="34" charset="0"/>
              </a:rPr>
              <a:t>“UA_L-DoTT: University of Alabama’s Large Dataset of Trains and Trucks.” </a:t>
            </a:r>
            <a:r>
              <a:rPr lang="en-US" sz="2400" i="1" dirty="0">
                <a:latin typeface="Montserrat Light" panose="00000400000000000000" pitchFamily="50" charset="0"/>
                <a:ea typeface="Open Sans" panose="020B0606030504020204" pitchFamily="34" charset="0"/>
                <a:cs typeface="Open Sans" panose="020B0606030504020204" pitchFamily="34" charset="0"/>
              </a:rPr>
              <a:t>Data in Brief 06/2022.</a:t>
            </a:r>
          </a:p>
        </p:txBody>
      </p:sp>
      <p:sp>
        <p:nvSpPr>
          <p:cNvPr id="4" name="Rectangle 10">
            <a:extLst>
              <a:ext uri="{FF2B5EF4-FFF2-40B4-BE49-F238E27FC236}">
                <a16:creationId xmlns:a16="http://schemas.microsoft.com/office/drawing/2014/main" id="{E24789AA-AA7A-F7F8-BF97-30D75BEE1E32}"/>
              </a:ext>
            </a:extLst>
          </p:cNvPr>
          <p:cNvSpPr>
            <a:spLocks noChangeArrowheads="1"/>
          </p:cNvSpPr>
          <p:nvPr/>
        </p:nvSpPr>
        <p:spPr bwMode="auto">
          <a:xfrm>
            <a:off x="11507366" y="24743558"/>
            <a:ext cx="9601200" cy="873301"/>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Select Publications</a:t>
            </a:r>
          </a:p>
        </p:txBody>
      </p:sp>
      <p:sp>
        <p:nvSpPr>
          <p:cNvPr id="7" name="TextBox 6">
            <a:extLst>
              <a:ext uri="{FF2B5EF4-FFF2-40B4-BE49-F238E27FC236}">
                <a16:creationId xmlns:a16="http://schemas.microsoft.com/office/drawing/2014/main" id="{77B246FB-40D9-A029-3C82-18AF2474A6B7}"/>
              </a:ext>
            </a:extLst>
          </p:cNvPr>
          <p:cNvSpPr txBox="1"/>
          <p:nvPr/>
        </p:nvSpPr>
        <p:spPr>
          <a:xfrm>
            <a:off x="767990" y="26017938"/>
            <a:ext cx="9857035" cy="3416320"/>
          </a:xfrm>
          <a:prstGeom prst="rect">
            <a:avLst/>
          </a:prstGeom>
          <a:noFill/>
        </p:spPr>
        <p:txBody>
          <a:bodyPr wrap="square" rtlCol="0">
            <a:spAutoFit/>
          </a:bodyPr>
          <a:lstStyle>
            <a:defPPr>
              <a:defRPr kern="1200"/>
            </a:defPPr>
          </a:lstStyle>
          <a:p>
            <a:pPr marL="457200" indent="-457200">
              <a:buFont typeface="Wingdings" panose="05000000000000000000" pitchFamily="2" charset="2"/>
              <a:buChar char="v"/>
            </a:pPr>
            <a:r>
              <a:rPr lang="en-US" sz="2400" dirty="0">
                <a:latin typeface="Montserrat Light" panose="00000400000000000000" pitchFamily="50" charset="0"/>
                <a:ea typeface="Open Sans" panose="020B0606030504020204" pitchFamily="34" charset="0"/>
                <a:cs typeface="Open Sans" panose="020B0606030504020204" pitchFamily="34" charset="0"/>
              </a:rPr>
              <a:t>Engineering Council of Birmingham Electrical Engineering Graduate Student of the Year – 2024</a:t>
            </a:r>
          </a:p>
          <a:p>
            <a:pPr marL="457200" indent="-457200">
              <a:buFont typeface="Wingdings" panose="05000000000000000000" pitchFamily="2" charset="2"/>
              <a:buChar char="v"/>
            </a:pPr>
            <a:r>
              <a:rPr lang="en-US" sz="2400" dirty="0">
                <a:latin typeface="Montserrat Light" panose="00000400000000000000" pitchFamily="50" charset="0"/>
                <a:ea typeface="Open Sans" panose="020B0606030504020204" pitchFamily="34" charset="0"/>
                <a:cs typeface="Open Sans" panose="020B0606030504020204" pitchFamily="34" charset="0"/>
              </a:rPr>
              <a:t>NSF Impact: Redefining Electrical and Computer Engineering Faculty (iREDEFINE) Professional Development Award – 01/2024</a:t>
            </a:r>
          </a:p>
          <a:p>
            <a:pPr marL="457200" indent="-457200">
              <a:buFont typeface="Wingdings" panose="05000000000000000000" pitchFamily="2" charset="2"/>
              <a:buChar char="v"/>
            </a:pPr>
            <a:r>
              <a:rPr lang="en-US" sz="2400" dirty="0">
                <a:latin typeface="Montserrat Light" panose="00000400000000000000" pitchFamily="50" charset="0"/>
                <a:ea typeface="Open Sans" panose="020B0606030504020204" pitchFamily="34" charset="0"/>
                <a:cs typeface="Open Sans" panose="020B0606030504020204" pitchFamily="34" charset="0"/>
              </a:rPr>
              <a:t>1</a:t>
            </a:r>
            <a:r>
              <a:rPr lang="en-US" sz="2400" baseline="30000" dirty="0">
                <a:latin typeface="Montserrat Light" panose="00000400000000000000" pitchFamily="50" charset="0"/>
                <a:ea typeface="Open Sans" panose="020B0606030504020204" pitchFamily="34" charset="0"/>
                <a:cs typeface="Open Sans" panose="020B0606030504020204" pitchFamily="34" charset="0"/>
              </a:rPr>
              <a:t>st</a:t>
            </a:r>
            <a:r>
              <a:rPr lang="en-US" sz="2400" dirty="0">
                <a:latin typeface="Montserrat Light" panose="00000400000000000000" pitchFamily="50" charset="0"/>
                <a:ea typeface="Open Sans" panose="020B0606030504020204" pitchFamily="34" charset="0"/>
                <a:cs typeface="Open Sans" panose="020B0606030504020204" pitchFamily="34" charset="0"/>
              </a:rPr>
              <a:t> place in UA ECE Graduate Research Poster Competition – 12/2023</a:t>
            </a:r>
          </a:p>
          <a:p>
            <a:pPr marL="457200" indent="-457200">
              <a:buFont typeface="Wingdings" panose="05000000000000000000" pitchFamily="2" charset="2"/>
              <a:buChar char="v"/>
            </a:pPr>
            <a:r>
              <a:rPr lang="en-US" sz="2400" dirty="0">
                <a:latin typeface="Montserrat Light" panose="00000400000000000000" pitchFamily="50" charset="0"/>
                <a:ea typeface="Open Sans" panose="020B0606030504020204" pitchFamily="34" charset="0"/>
                <a:cs typeface="Open Sans" panose="020B0606030504020204" pitchFamily="34" charset="0"/>
              </a:rPr>
              <a:t>NSF Broadening Participation (BPart) Fellowship – 06/2023 </a:t>
            </a:r>
          </a:p>
          <a:p>
            <a:pPr marL="457200" indent="-457200">
              <a:buFont typeface="+mj-lt"/>
              <a:buAutoNum type="arabicPeriod"/>
            </a:pPr>
            <a:endParaRPr lang="en-US" sz="2400" dirty="0">
              <a:latin typeface="Montserrat Light" panose="00000400000000000000" pitchFamily="50" charset="0"/>
              <a:ea typeface="Open Sans" panose="020B0606030504020204" pitchFamily="34" charset="0"/>
              <a:cs typeface="Open Sans" panose="020B0606030504020204" pitchFamily="34" charset="0"/>
            </a:endParaRPr>
          </a:p>
        </p:txBody>
      </p:sp>
      <p:sp>
        <p:nvSpPr>
          <p:cNvPr id="8" name="Text Box 6">
            <a:extLst>
              <a:ext uri="{FF2B5EF4-FFF2-40B4-BE49-F238E27FC236}">
                <a16:creationId xmlns:a16="http://schemas.microsoft.com/office/drawing/2014/main" id="{64DDC2D9-03C7-799C-B08E-13190558A7D7}"/>
              </a:ext>
            </a:extLst>
          </p:cNvPr>
          <p:cNvSpPr txBox="1">
            <a:spLocks noChangeArrowheads="1"/>
          </p:cNvSpPr>
          <p:nvPr/>
        </p:nvSpPr>
        <p:spPr bwMode="auto">
          <a:xfrm>
            <a:off x="32981932" y="9593088"/>
            <a:ext cx="10058400" cy="22298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68580" rIns="137160" bIns="6858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2400" b="1" u="sng" dirty="0">
                <a:latin typeface="Montserrat Light" panose="00000400000000000000" pitchFamily="50" charset="0"/>
                <a:ea typeface="Open Sans" panose="020B0606030504020204" pitchFamily="34" charset="0"/>
                <a:cs typeface="Open Sans" panose="020B0606030504020204" pitchFamily="34" charset="0"/>
              </a:rPr>
              <a:t>Ag</a:t>
            </a:r>
            <a:r>
              <a:rPr lang="en-US" sz="2400" b="1" dirty="0">
                <a:latin typeface="Montserrat Light" panose="00000400000000000000" pitchFamily="50" charset="0"/>
                <a:ea typeface="Open Sans" panose="020B0606030504020204" pitchFamily="34" charset="0"/>
                <a:cs typeface="Open Sans" panose="020B0606030504020204" pitchFamily="34" charset="0"/>
              </a:rPr>
              <a:t>riculture Ro</a:t>
            </a:r>
            <a:r>
              <a:rPr lang="en-US" sz="2400" b="1" u="sng" dirty="0">
                <a:latin typeface="Montserrat Light" panose="00000400000000000000" pitchFamily="50" charset="0"/>
                <a:ea typeface="Open Sans" panose="020B0606030504020204" pitchFamily="34" charset="0"/>
                <a:cs typeface="Open Sans" panose="020B0606030504020204" pitchFamily="34" charset="0"/>
              </a:rPr>
              <a:t>bot</a:t>
            </a:r>
            <a:r>
              <a:rPr lang="en-US" sz="2400" b="1" dirty="0">
                <a:latin typeface="Montserrat Light" panose="00000400000000000000" pitchFamily="50" charset="0"/>
                <a:ea typeface="Open Sans" panose="020B0606030504020204" pitchFamily="34" charset="0"/>
                <a:cs typeface="Open Sans" panose="020B0606030504020204" pitchFamily="34" charset="0"/>
              </a:rPr>
              <a:t> (AgBot)</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A combination wheeled and tensegrity robot</a:t>
            </a:r>
          </a:p>
          <a:p>
            <a:r>
              <a:rPr lang="en-US" sz="2400" dirty="0">
                <a:latin typeface="Montserrat Light" panose="00000400000000000000" pitchFamily="50" charset="0"/>
                <a:ea typeface="Open Sans" panose="020B0606030504020204" pitchFamily="34" charset="0"/>
                <a:cs typeface="Open Sans" panose="020B0606030504020204" pitchFamily="34" charset="0"/>
              </a:rPr>
              <a:t>was designed for agriculture applications.</a:t>
            </a:r>
          </a:p>
          <a:p>
            <a:r>
              <a:rPr lang="en-US" sz="2400" dirty="0">
                <a:latin typeface="Montserrat Light" panose="00000400000000000000" pitchFamily="50" charset="0"/>
                <a:ea typeface="Open Sans" panose="020B0606030504020204" pitchFamily="34" charset="0"/>
                <a:cs typeface="Open Sans" panose="020B0606030504020204" pitchFamily="34" charset="0"/>
              </a:rPr>
              <a:t>AgBot utilizes a rigid platform base with</a:t>
            </a:r>
          </a:p>
          <a:p>
            <a:r>
              <a:rPr lang="en-US" sz="2400" dirty="0">
                <a:latin typeface="Montserrat Light" panose="00000400000000000000" pitchFamily="50" charset="0"/>
                <a:ea typeface="Open Sans" panose="020B0606030504020204" pitchFamily="34" charset="0"/>
                <a:cs typeface="Open Sans" panose="020B0606030504020204" pitchFamily="34" charset="0"/>
              </a:rPr>
              <a:t>drivable wheels and heavy components</a:t>
            </a:r>
          </a:p>
          <a:p>
            <a:r>
              <a:rPr lang="en-US" sz="2400" dirty="0">
                <a:latin typeface="Montserrat Light" panose="00000400000000000000" pitchFamily="50" charset="0"/>
                <a:ea typeface="Open Sans" panose="020B0606030504020204" pitchFamily="34" charset="0"/>
                <a:cs typeface="Open Sans" panose="020B0606030504020204" pitchFamily="34" charset="0"/>
              </a:rPr>
              <a:t>mounted (PSU, geared motors, etc). Atop the</a:t>
            </a:r>
          </a:p>
          <a:p>
            <a:r>
              <a:rPr lang="en-US" sz="2400" dirty="0">
                <a:latin typeface="Montserrat Light" panose="00000400000000000000" pitchFamily="50" charset="0"/>
                <a:ea typeface="Open Sans" panose="020B0606030504020204" pitchFamily="34" charset="0"/>
                <a:cs typeface="Open Sans" panose="020B0606030504020204" pitchFamily="34" charset="0"/>
              </a:rPr>
              <a:t>base is a continuum, tensegrity manipulator</a:t>
            </a:r>
          </a:p>
          <a:p>
            <a:r>
              <a:rPr lang="en-US" sz="2400" dirty="0">
                <a:latin typeface="Montserrat Light" panose="00000400000000000000" pitchFamily="50" charset="0"/>
                <a:ea typeface="Open Sans" panose="020B0606030504020204" pitchFamily="34" charset="0"/>
                <a:cs typeface="Open Sans" panose="020B0606030504020204" pitchFamily="34" charset="0"/>
              </a:rPr>
              <a:t>actuated via motor tendon actuators (MTAs).</a:t>
            </a:r>
          </a:p>
          <a:p>
            <a:r>
              <a:rPr lang="en-US" sz="2400" dirty="0">
                <a:latin typeface="Montserrat Light" panose="00000400000000000000" pitchFamily="50" charset="0"/>
                <a:ea typeface="Open Sans" panose="020B0606030504020204" pitchFamily="34" charset="0"/>
                <a:cs typeface="Open Sans" panose="020B0606030504020204" pitchFamily="34" charset="0"/>
              </a:rPr>
              <a:t>Currently the shape morphing is manually</a:t>
            </a:r>
          </a:p>
          <a:p>
            <a:r>
              <a:rPr lang="en-US" sz="2400" dirty="0">
                <a:latin typeface="Montserrat Light" panose="00000400000000000000" pitchFamily="50" charset="0"/>
                <a:ea typeface="Open Sans" panose="020B0606030504020204" pitchFamily="34" charset="0"/>
                <a:cs typeface="Open Sans" panose="020B0606030504020204" pitchFamily="34" charset="0"/>
              </a:rPr>
              <a:t>controlled via a wireless Xbox controller, but </a:t>
            </a:r>
          </a:p>
          <a:p>
            <a:r>
              <a:rPr lang="en-US" sz="2400" dirty="0">
                <a:latin typeface="Montserrat Light" panose="00000400000000000000" pitchFamily="50" charset="0"/>
                <a:ea typeface="Open Sans" panose="020B0606030504020204" pitchFamily="34" charset="0"/>
                <a:cs typeface="Open Sans" panose="020B0606030504020204" pitchFamily="34" charset="0"/>
              </a:rPr>
              <a:t>inline load cells will be integrated to enable </a:t>
            </a:r>
          </a:p>
          <a:p>
            <a:r>
              <a:rPr lang="en-US" sz="2400" dirty="0">
                <a:latin typeface="Montserrat Light" panose="00000400000000000000" pitchFamily="50" charset="0"/>
                <a:ea typeface="Open Sans" panose="020B0606030504020204" pitchFamily="34" charset="0"/>
                <a:cs typeface="Open Sans" panose="020B0606030504020204" pitchFamily="34" charset="0"/>
              </a:rPr>
              <a:t>feedback control.  The addition of auxiliary</a:t>
            </a:r>
          </a:p>
          <a:p>
            <a:r>
              <a:rPr lang="en-US" sz="2400" dirty="0">
                <a:latin typeface="Montserrat Light" panose="00000400000000000000" pitchFamily="50" charset="0"/>
                <a:ea typeface="Open Sans" panose="020B0606030504020204" pitchFamily="34" charset="0"/>
                <a:cs typeface="Open Sans" panose="020B0606030504020204" pitchFamily="34" charset="0"/>
              </a:rPr>
              <a:t>sensors for path planning, the completion of </a:t>
            </a:r>
          </a:p>
          <a:p>
            <a:r>
              <a:rPr lang="en-US" sz="2400" dirty="0">
                <a:latin typeface="Montserrat Light" panose="00000400000000000000" pitchFamily="50" charset="0"/>
                <a:ea typeface="Open Sans" panose="020B0606030504020204" pitchFamily="34" charset="0"/>
                <a:cs typeface="Open Sans" panose="020B0606030504020204" pitchFamily="34" charset="0"/>
              </a:rPr>
              <a:t>dynamic modeling of the system, and field</a:t>
            </a:r>
          </a:p>
          <a:p>
            <a:r>
              <a:rPr lang="en-US" sz="2400" dirty="0">
                <a:latin typeface="Montserrat Light" panose="00000400000000000000" pitchFamily="50" charset="0"/>
                <a:ea typeface="Open Sans" panose="020B0606030504020204" pitchFamily="34" charset="0"/>
                <a:cs typeface="Open Sans" panose="020B0606030504020204" pitchFamily="34" charset="0"/>
              </a:rPr>
              <a:t>tests remain future works.</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b="1" u="sng" dirty="0">
                <a:latin typeface="Montserrat Light" panose="00000400000000000000" pitchFamily="50" charset="0"/>
                <a:ea typeface="Open Sans" panose="020B0606030504020204" pitchFamily="34" charset="0"/>
                <a:cs typeface="Open Sans" panose="020B0606030504020204" pitchFamily="34" charset="0"/>
              </a:rPr>
              <a:t>U</a:t>
            </a:r>
            <a:r>
              <a:rPr lang="en-US" sz="2400" b="1" dirty="0">
                <a:latin typeface="Montserrat Light" panose="00000400000000000000" pitchFamily="50" charset="0"/>
                <a:ea typeface="Open Sans" panose="020B0606030504020204" pitchFamily="34" charset="0"/>
                <a:cs typeface="Open Sans" panose="020B0606030504020204" pitchFamily="34" charset="0"/>
              </a:rPr>
              <a:t>ntethered </a:t>
            </a:r>
            <a:r>
              <a:rPr lang="en-US" sz="2400" b="1" u="sng" dirty="0">
                <a:latin typeface="Montserrat Light" panose="00000400000000000000" pitchFamily="50" charset="0"/>
                <a:ea typeface="Open Sans" panose="020B0606030504020204" pitchFamily="34" charset="0"/>
                <a:cs typeface="Open Sans" panose="020B0606030504020204" pitchFamily="34" charset="0"/>
              </a:rPr>
              <a:t>Terre</a:t>
            </a:r>
            <a:r>
              <a:rPr lang="en-US" sz="2400" b="1" dirty="0">
                <a:latin typeface="Montserrat Light" panose="00000400000000000000" pitchFamily="50" charset="0"/>
                <a:ea typeface="Open Sans" panose="020B0606030504020204" pitchFamily="34" charset="0"/>
                <a:cs typeface="Open Sans" panose="020B0606030504020204" pitchFamily="34" charset="0"/>
              </a:rPr>
              <a:t>strial </a:t>
            </a:r>
            <a:r>
              <a:rPr lang="en-US" sz="2400" b="1" u="sng" dirty="0">
                <a:latin typeface="Montserrat Light" panose="00000400000000000000" pitchFamily="50" charset="0"/>
                <a:ea typeface="Open Sans" panose="020B0606030504020204" pitchFamily="34" charset="0"/>
                <a:cs typeface="Open Sans" panose="020B0606030504020204" pitchFamily="34" charset="0"/>
              </a:rPr>
              <a:t>So</a:t>
            </a:r>
            <a:r>
              <a:rPr lang="en-US" sz="2400" b="1" dirty="0">
                <a:latin typeface="Montserrat Light" panose="00000400000000000000" pitchFamily="50" charset="0"/>
                <a:ea typeface="Open Sans" panose="020B0606030504020204" pitchFamily="34" charset="0"/>
                <a:cs typeface="Open Sans" panose="020B0606030504020204" pitchFamily="34" charset="0"/>
              </a:rPr>
              <a:t>ft </a:t>
            </a:r>
            <a:r>
              <a:rPr lang="en-US" sz="2400" b="1" u="sng" dirty="0">
                <a:latin typeface="Montserrat Light" panose="00000400000000000000" pitchFamily="50" charset="0"/>
                <a:ea typeface="Open Sans" panose="020B0606030504020204" pitchFamily="34" charset="0"/>
                <a:cs typeface="Open Sans" panose="020B0606030504020204" pitchFamily="34" charset="0"/>
              </a:rPr>
              <a:t>Ro</a:t>
            </a:r>
            <a:r>
              <a:rPr lang="en-US" sz="2400" b="1" dirty="0">
                <a:latin typeface="Montserrat Light" panose="00000400000000000000" pitchFamily="50" charset="0"/>
                <a:ea typeface="Open Sans" panose="020B0606030504020204" pitchFamily="34" charset="0"/>
                <a:cs typeface="Open Sans" panose="020B0606030504020204" pitchFamily="34" charset="0"/>
              </a:rPr>
              <a:t>bot (uTerreSoRo) &amp; Microspines</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The mechatronics design and repeatable fabrication methodology of the uTerreSoRo offers a low-power, tetherless solution to exploratory SoRos.  The addition of an array of microspines, small spines commonly found on insect legs that reinforce surface interaction by engaging with asperities, increases the traversability capabilities of the uTerreSoRo.  A repeatability analysis investigating the efficacy for 3 different microspine configurations on 3 different surfaces is performed.</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b="1" dirty="0">
                <a:latin typeface="Montserrat Light" panose="00000400000000000000" pitchFamily="50" charset="0"/>
                <a:ea typeface="Open Sans" panose="020B0606030504020204" pitchFamily="34" charset="0"/>
                <a:cs typeface="Open Sans" panose="020B0606030504020204" pitchFamily="34" charset="0"/>
              </a:rPr>
              <a:t>Semantic and Instance Segmentation</a:t>
            </a:r>
          </a:p>
          <a:p>
            <a:endParaRPr lang="en-US" sz="2400" dirty="0">
              <a:latin typeface="Montserrat Light" panose="00000400000000000000" pitchFamily="50" charset="0"/>
              <a:ea typeface="Open Sans" panose="020B0606030504020204" pitchFamily="34" charset="0"/>
              <a:cs typeface="Open Sans" panose="020B0606030504020204" pitchFamily="34" charset="0"/>
            </a:endParaRPr>
          </a:p>
          <a:p>
            <a:r>
              <a:rPr lang="en-US" sz="2400" dirty="0">
                <a:latin typeface="Montserrat Light" panose="00000400000000000000" pitchFamily="50" charset="0"/>
                <a:ea typeface="Open Sans" panose="020B0606030504020204" pitchFamily="34" charset="0"/>
                <a:cs typeface="Open Sans" panose="020B0606030504020204" pitchFamily="34" charset="0"/>
              </a:rPr>
              <a:t>Both semantic and instance</a:t>
            </a:r>
          </a:p>
          <a:p>
            <a:r>
              <a:rPr lang="en-US" sz="2400" dirty="0">
                <a:latin typeface="Montserrat Light" panose="00000400000000000000" pitchFamily="50" charset="0"/>
                <a:ea typeface="Open Sans" panose="020B0606030504020204" pitchFamily="34" charset="0"/>
                <a:cs typeface="Open Sans" panose="020B0606030504020204" pitchFamily="34" charset="0"/>
              </a:rPr>
              <a:t>segmentation were performed</a:t>
            </a:r>
          </a:p>
          <a:p>
            <a:r>
              <a:rPr lang="en-US" sz="2400" dirty="0">
                <a:latin typeface="Montserrat Light" panose="00000400000000000000" pitchFamily="50" charset="0"/>
                <a:ea typeface="Open Sans" panose="020B0606030504020204" pitchFamily="34" charset="0"/>
                <a:cs typeface="Open Sans" panose="020B0606030504020204" pitchFamily="34" charset="0"/>
              </a:rPr>
              <a:t>on hybrid camera + LiDAR</a:t>
            </a:r>
          </a:p>
          <a:p>
            <a:r>
              <a:rPr lang="en-US" sz="2400" dirty="0">
                <a:latin typeface="Montserrat Light" panose="00000400000000000000" pitchFamily="50" charset="0"/>
                <a:ea typeface="Open Sans" panose="020B0606030504020204" pitchFamily="34" charset="0"/>
                <a:cs typeface="Open Sans" panose="020B0606030504020204" pitchFamily="34" charset="0"/>
              </a:rPr>
              <a:t>data.  Sensor fusion was</a:t>
            </a:r>
          </a:p>
          <a:p>
            <a:r>
              <a:rPr lang="en-US" sz="2400" dirty="0">
                <a:latin typeface="Montserrat Light" panose="00000400000000000000" pitchFamily="50" charset="0"/>
                <a:ea typeface="Open Sans" panose="020B0606030504020204" pitchFamily="34" charset="0"/>
                <a:cs typeface="Open Sans" panose="020B0606030504020204" pitchFamily="34" charset="0"/>
              </a:rPr>
              <a:t>performed with low-level</a:t>
            </a:r>
          </a:p>
          <a:p>
            <a:r>
              <a:rPr lang="en-US" sz="2400" dirty="0">
                <a:latin typeface="Montserrat Light" panose="00000400000000000000" pitchFamily="50" charset="0"/>
                <a:ea typeface="Open Sans" panose="020B0606030504020204" pitchFamily="34" charset="0"/>
                <a:cs typeface="Open Sans" panose="020B0606030504020204" pitchFamily="34" charset="0"/>
              </a:rPr>
              <a:t>fusion (LLF), requiring both </a:t>
            </a:r>
          </a:p>
          <a:p>
            <a:r>
              <a:rPr lang="en-US" sz="2400" dirty="0">
                <a:latin typeface="Montserrat Light" panose="00000400000000000000" pitchFamily="50" charset="0"/>
                <a:ea typeface="Open Sans" panose="020B0606030504020204" pitchFamily="34" charset="0"/>
                <a:cs typeface="Open Sans" panose="020B0606030504020204" pitchFamily="34" charset="0"/>
              </a:rPr>
              <a:t>intrinsic calibration of each</a:t>
            </a:r>
          </a:p>
          <a:p>
            <a:r>
              <a:rPr lang="en-US" sz="2400" dirty="0">
                <a:latin typeface="Montserrat Light" panose="00000400000000000000" pitchFamily="50" charset="0"/>
                <a:ea typeface="Open Sans" panose="020B0606030504020204" pitchFamily="34" charset="0"/>
                <a:cs typeface="Open Sans" panose="020B0606030504020204" pitchFamily="34" charset="0"/>
              </a:rPr>
              <a:t>sensor as well as extrinsic </a:t>
            </a:r>
          </a:p>
          <a:p>
            <a:r>
              <a:rPr lang="en-US" sz="2400" dirty="0">
                <a:latin typeface="Montserrat Light" panose="00000400000000000000" pitchFamily="50" charset="0"/>
                <a:ea typeface="Open Sans" panose="020B0606030504020204" pitchFamily="34" charset="0"/>
                <a:cs typeface="Open Sans" panose="020B0606030504020204" pitchFamily="34" charset="0"/>
              </a:rPr>
              <a:t>calibration to enable </a:t>
            </a:r>
          </a:p>
          <a:p>
            <a:r>
              <a:rPr lang="en-US" sz="2400" dirty="0">
                <a:latin typeface="Montserrat Light" panose="00000400000000000000" pitchFamily="50" charset="0"/>
                <a:ea typeface="Open Sans" panose="020B0606030504020204" pitchFamily="34" charset="0"/>
                <a:cs typeface="Open Sans" panose="020B0606030504020204" pitchFamily="34" charset="0"/>
              </a:rPr>
              <a:t>multi-modal fusion. The Mask </a:t>
            </a:r>
          </a:p>
          <a:p>
            <a:r>
              <a:rPr lang="en-US" sz="2400" dirty="0">
                <a:latin typeface="Montserrat Light" panose="00000400000000000000" pitchFamily="50" charset="0"/>
                <a:ea typeface="Open Sans" panose="020B0606030504020204" pitchFamily="34" charset="0"/>
                <a:cs typeface="Open Sans" panose="020B0606030504020204" pitchFamily="34" charset="0"/>
              </a:rPr>
              <a:t>R-CNN network architecture</a:t>
            </a:r>
          </a:p>
          <a:p>
            <a:r>
              <a:rPr lang="en-US" sz="2400" dirty="0">
                <a:latin typeface="Montserrat Light" panose="00000400000000000000" pitchFamily="50" charset="0"/>
                <a:ea typeface="Open Sans" panose="020B0606030504020204" pitchFamily="34" charset="0"/>
                <a:cs typeface="Open Sans" panose="020B0606030504020204" pitchFamily="34" charset="0"/>
              </a:rPr>
              <a:t>was used.  Segmentation will</a:t>
            </a:r>
          </a:p>
          <a:p>
            <a:r>
              <a:rPr lang="en-US" sz="2400" dirty="0">
                <a:latin typeface="Montserrat Light" panose="00000400000000000000" pitchFamily="50" charset="0"/>
                <a:ea typeface="Open Sans" panose="020B0606030504020204" pitchFamily="34" charset="0"/>
                <a:cs typeface="Open Sans" panose="020B0606030504020204" pitchFamily="34" charset="0"/>
              </a:rPr>
              <a:t>be integrated into the robots</a:t>
            </a:r>
          </a:p>
          <a:p>
            <a:r>
              <a:rPr lang="en-US" sz="2400" dirty="0">
                <a:latin typeface="Montserrat Light" panose="00000400000000000000" pitchFamily="50" charset="0"/>
                <a:ea typeface="Open Sans" panose="020B0606030504020204" pitchFamily="34" charset="0"/>
                <a:cs typeface="Open Sans" panose="020B0606030504020204" pitchFamily="34" charset="0"/>
              </a:rPr>
              <a:t>above for obstacle avoidance.</a:t>
            </a:r>
          </a:p>
        </p:txBody>
      </p:sp>
      <p:pic>
        <p:nvPicPr>
          <p:cNvPr id="5" name="Picture 2">
            <a:extLst>
              <a:ext uri="{FF2B5EF4-FFF2-40B4-BE49-F238E27FC236}">
                <a16:creationId xmlns:a16="http://schemas.microsoft.com/office/drawing/2014/main" id="{68D2DF74-3719-F271-6B88-0130857B99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228610" y="1408397"/>
            <a:ext cx="4263107" cy="42853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red and white logo&#10;&#10;Description automatically generated">
            <a:extLst>
              <a:ext uri="{FF2B5EF4-FFF2-40B4-BE49-F238E27FC236}">
                <a16:creationId xmlns:a16="http://schemas.microsoft.com/office/drawing/2014/main" id="{6360F305-6197-280B-4D77-8AD125462E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15562" y="1606979"/>
            <a:ext cx="3888223" cy="3888223"/>
          </a:xfrm>
          <a:prstGeom prst="rect">
            <a:avLst/>
          </a:prstGeom>
        </p:spPr>
      </p:pic>
      <p:sp>
        <p:nvSpPr>
          <p:cNvPr id="10" name="Rectangle 10">
            <a:extLst>
              <a:ext uri="{FF2B5EF4-FFF2-40B4-BE49-F238E27FC236}">
                <a16:creationId xmlns:a16="http://schemas.microsoft.com/office/drawing/2014/main" id="{B98DE9F5-1F23-6287-A87E-63EC860A10AB}"/>
              </a:ext>
            </a:extLst>
          </p:cNvPr>
          <p:cNvSpPr>
            <a:spLocks noChangeArrowheads="1"/>
          </p:cNvSpPr>
          <p:nvPr/>
        </p:nvSpPr>
        <p:spPr bwMode="auto">
          <a:xfrm>
            <a:off x="764471" y="29401192"/>
            <a:ext cx="9601200" cy="873301"/>
          </a:xfrm>
          <a:prstGeom prst="rect">
            <a:avLst/>
          </a:prstGeom>
          <a:solidFill>
            <a:srgbClr val="1482A5"/>
          </a:solidFill>
          <a:ln w="12700">
            <a:noFill/>
            <a:miter lim="800000"/>
          </a:ln>
        </p:spPr>
        <p:txBody>
          <a:bodyPr wrap="none" lIns="137126" tIns="73152" rIns="137126" bIns="68563" anchor="ctr" anchorCtr="0"/>
          <a:lstStyle>
            <a:defPPr>
              <a:defRPr kern="1200"/>
            </a:defPPr>
          </a:lstStyle>
          <a:p>
            <a:pPr algn="ctr" defTabSz="4702588">
              <a:defRPr/>
            </a:pPr>
            <a:r>
              <a:rPr lang="en-US" sz="3600" b="1" dirty="0">
                <a:solidFill>
                  <a:schemeClr val="bg1"/>
                </a:solidFill>
                <a:latin typeface="Libre Baskerville" panose="02000000000000000000" pitchFamily="2" charset="0"/>
              </a:rPr>
              <a:t>Leadership</a:t>
            </a:r>
          </a:p>
        </p:txBody>
      </p:sp>
      <p:sp>
        <p:nvSpPr>
          <p:cNvPr id="11" name="TextBox 10">
            <a:extLst>
              <a:ext uri="{FF2B5EF4-FFF2-40B4-BE49-F238E27FC236}">
                <a16:creationId xmlns:a16="http://schemas.microsoft.com/office/drawing/2014/main" id="{A6DD8B15-D400-2914-CCB6-219ACDC78868}"/>
              </a:ext>
            </a:extLst>
          </p:cNvPr>
          <p:cNvSpPr txBox="1"/>
          <p:nvPr/>
        </p:nvSpPr>
        <p:spPr>
          <a:xfrm>
            <a:off x="764471" y="30508972"/>
            <a:ext cx="9857035" cy="1200329"/>
          </a:xfrm>
          <a:prstGeom prst="rect">
            <a:avLst/>
          </a:prstGeom>
          <a:noFill/>
        </p:spPr>
        <p:txBody>
          <a:bodyPr wrap="square" rtlCol="0">
            <a:spAutoFit/>
          </a:bodyPr>
          <a:lstStyle>
            <a:defPPr>
              <a:defRPr kern="1200"/>
            </a:defPPr>
          </a:lstStyle>
          <a:p>
            <a:pPr marL="457200" indent="-457200">
              <a:buFont typeface="Wingdings" panose="05000000000000000000" pitchFamily="2" charset="2"/>
              <a:buChar char="v"/>
            </a:pPr>
            <a:r>
              <a:rPr lang="en-US" sz="2400" dirty="0">
                <a:latin typeface="Montserrat Light" panose="00000400000000000000" pitchFamily="50" charset="0"/>
                <a:ea typeface="Open Sans" panose="020B0606030504020204" pitchFamily="34" charset="0"/>
                <a:cs typeface="Open Sans" panose="020B0606030504020204" pitchFamily="34" charset="0"/>
              </a:rPr>
              <a:t>Co-Founder and President of the UA ECE Graduate Student Association 2023 – 2024</a:t>
            </a:r>
          </a:p>
          <a:p>
            <a:pPr marL="457200" indent="-457200">
              <a:buFont typeface="Wingdings" panose="05000000000000000000" pitchFamily="2" charset="2"/>
              <a:buChar char="v"/>
            </a:pPr>
            <a:r>
              <a:rPr lang="en-US" sz="2400" dirty="0">
                <a:latin typeface="Montserrat Light" panose="00000400000000000000" pitchFamily="50" charset="0"/>
                <a:ea typeface="Open Sans" panose="020B0606030504020204" pitchFamily="34" charset="0"/>
                <a:cs typeface="Open Sans" panose="020B0606030504020204" pitchFamily="34" charset="0"/>
              </a:rPr>
              <a:t>Lead of ECE Ambassadors at UA 2020 – 2022 </a:t>
            </a:r>
          </a:p>
        </p:txBody>
      </p:sp>
      <p:pic>
        <p:nvPicPr>
          <p:cNvPr id="13" name="Picture 2" descr="ASGC Logo">
            <a:extLst>
              <a:ext uri="{FF2B5EF4-FFF2-40B4-BE49-F238E27FC236}">
                <a16:creationId xmlns:a16="http://schemas.microsoft.com/office/drawing/2014/main" id="{B88256E6-303D-68F0-368A-8AB815CAFA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75184" y="992385"/>
            <a:ext cx="3060221" cy="306022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65D58D8-9CE4-E78B-DDD0-A7737F54B850}"/>
              </a:ext>
            </a:extLst>
          </p:cNvPr>
          <p:cNvPicPr>
            <a:picLocks noChangeAspect="1"/>
          </p:cNvPicPr>
          <p:nvPr/>
        </p:nvPicPr>
        <p:blipFill rotWithShape="1">
          <a:blip r:embed="rId5"/>
          <a:srcRect l="5596" t="9660" r="3102"/>
          <a:stretch/>
        </p:blipFill>
        <p:spPr>
          <a:xfrm>
            <a:off x="10975184" y="4085578"/>
            <a:ext cx="3619605" cy="1850767"/>
          </a:xfrm>
          <a:prstGeom prst="rect">
            <a:avLst/>
          </a:prstGeom>
        </p:spPr>
      </p:pic>
      <p:grpSp>
        <p:nvGrpSpPr>
          <p:cNvPr id="20" name="Group 19">
            <a:extLst>
              <a:ext uri="{FF2B5EF4-FFF2-40B4-BE49-F238E27FC236}">
                <a16:creationId xmlns:a16="http://schemas.microsoft.com/office/drawing/2014/main" id="{8088A646-19BB-20EC-A4DD-9F493147CEB0}"/>
              </a:ext>
            </a:extLst>
          </p:cNvPr>
          <p:cNvGrpSpPr/>
          <p:nvPr/>
        </p:nvGrpSpPr>
        <p:grpSpPr>
          <a:xfrm>
            <a:off x="30583681" y="1617488"/>
            <a:ext cx="1433292" cy="1819230"/>
            <a:chOff x="26455507" y="1512749"/>
            <a:chExt cx="1482323" cy="1843022"/>
          </a:xfrm>
        </p:grpSpPr>
        <p:pic>
          <p:nvPicPr>
            <p:cNvPr id="16" name="Picture 15" descr="A qr code with text&#10;&#10;Description automatically generated">
              <a:extLst>
                <a:ext uri="{FF2B5EF4-FFF2-40B4-BE49-F238E27FC236}">
                  <a16:creationId xmlns:a16="http://schemas.microsoft.com/office/drawing/2014/main" id="{69E34BA9-3CE3-D21C-0B44-3BE614E842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55507" y="1512749"/>
              <a:ext cx="1482323" cy="1843022"/>
            </a:xfrm>
            <a:prstGeom prst="rect">
              <a:avLst/>
            </a:prstGeom>
          </p:spPr>
        </p:pic>
        <p:sp>
          <p:nvSpPr>
            <p:cNvPr id="17" name="Rectangle 16">
              <a:extLst>
                <a:ext uri="{FF2B5EF4-FFF2-40B4-BE49-F238E27FC236}">
                  <a16:creationId xmlns:a16="http://schemas.microsoft.com/office/drawing/2014/main" id="{5CEDFFD3-BCDE-9F59-5244-86F25C58DE34}"/>
                </a:ext>
              </a:extLst>
            </p:cNvPr>
            <p:cNvSpPr/>
            <p:nvPr/>
          </p:nvSpPr>
          <p:spPr>
            <a:xfrm>
              <a:off x="26512233" y="2959768"/>
              <a:ext cx="1349857" cy="30258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LinkedIn</a:t>
              </a:r>
              <a:endParaRPr lang="en-US" sz="1200" dirty="0"/>
            </a:p>
          </p:txBody>
        </p:sp>
      </p:grpSp>
      <p:pic>
        <p:nvPicPr>
          <p:cNvPr id="28" name="Picture 18">
            <a:extLst>
              <a:ext uri="{FF2B5EF4-FFF2-40B4-BE49-F238E27FC236}">
                <a16:creationId xmlns:a16="http://schemas.microsoft.com/office/drawing/2014/main" id="{7F45211B-E56B-7C34-EA16-D4B93A0C64B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319177" y="5424061"/>
            <a:ext cx="724028" cy="473527"/>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Connector 31">
            <a:extLst>
              <a:ext uri="{FF2B5EF4-FFF2-40B4-BE49-F238E27FC236}">
                <a16:creationId xmlns:a16="http://schemas.microsoft.com/office/drawing/2014/main" id="{796AA66B-F0E8-AA7E-001D-09444942D715}"/>
              </a:ext>
            </a:extLst>
          </p:cNvPr>
          <p:cNvCxnSpPr/>
          <p:nvPr/>
        </p:nvCxnSpPr>
        <p:spPr>
          <a:xfrm>
            <a:off x="11474709" y="12507686"/>
            <a:ext cx="9601200" cy="0"/>
          </a:xfrm>
          <a:prstGeom prst="line">
            <a:avLst/>
          </a:prstGeom>
          <a:ln>
            <a:solidFill>
              <a:srgbClr val="1482A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0B26150-5801-C7D8-977E-331729EE186E}"/>
              </a:ext>
            </a:extLst>
          </p:cNvPr>
          <p:cNvCxnSpPr/>
          <p:nvPr/>
        </p:nvCxnSpPr>
        <p:spPr>
          <a:xfrm>
            <a:off x="11474709" y="17232087"/>
            <a:ext cx="9601200" cy="0"/>
          </a:xfrm>
          <a:prstGeom prst="line">
            <a:avLst/>
          </a:prstGeom>
          <a:ln>
            <a:solidFill>
              <a:srgbClr val="1482A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34C185A-35B0-CE14-A336-8ED7C2791484}"/>
              </a:ext>
            </a:extLst>
          </p:cNvPr>
          <p:cNvCxnSpPr/>
          <p:nvPr/>
        </p:nvCxnSpPr>
        <p:spPr>
          <a:xfrm>
            <a:off x="11474709" y="20552230"/>
            <a:ext cx="9601200" cy="0"/>
          </a:xfrm>
          <a:prstGeom prst="line">
            <a:avLst/>
          </a:prstGeom>
          <a:ln>
            <a:solidFill>
              <a:srgbClr val="1482A5"/>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85238DD-A657-3A92-8EC7-6C237B887A2E}"/>
              </a:ext>
            </a:extLst>
          </p:cNvPr>
          <p:cNvCxnSpPr/>
          <p:nvPr/>
        </p:nvCxnSpPr>
        <p:spPr>
          <a:xfrm>
            <a:off x="11507366" y="22729373"/>
            <a:ext cx="9601200" cy="0"/>
          </a:xfrm>
          <a:prstGeom prst="line">
            <a:avLst/>
          </a:prstGeom>
          <a:ln>
            <a:solidFill>
              <a:srgbClr val="1482A5"/>
            </a:solidFill>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05BC498D-1124-6EF1-D938-671E06A33BF5}"/>
              </a:ext>
            </a:extLst>
          </p:cNvPr>
          <p:cNvPicPr>
            <a:picLocks noChangeAspect="1"/>
          </p:cNvPicPr>
          <p:nvPr/>
        </p:nvPicPr>
        <p:blipFill>
          <a:blip r:embed="rId8"/>
          <a:stretch>
            <a:fillRect/>
          </a:stretch>
        </p:blipFill>
        <p:spPr>
          <a:xfrm>
            <a:off x="27845113" y="17546256"/>
            <a:ext cx="4734968" cy="3681998"/>
          </a:xfrm>
          <a:prstGeom prst="rect">
            <a:avLst/>
          </a:prstGeom>
          <a:ln>
            <a:noFill/>
          </a:ln>
          <a:effectLst>
            <a:outerShdw blurRad="190500" algn="tl" rotWithShape="0">
              <a:srgbClr val="000000">
                <a:alpha val="70000"/>
              </a:srgbClr>
            </a:outerShdw>
          </a:effectLst>
        </p:spPr>
      </p:pic>
      <p:pic>
        <p:nvPicPr>
          <p:cNvPr id="60" name="Picture 59">
            <a:extLst>
              <a:ext uri="{FF2B5EF4-FFF2-40B4-BE49-F238E27FC236}">
                <a16:creationId xmlns:a16="http://schemas.microsoft.com/office/drawing/2014/main" id="{E76F9926-AD64-D773-92EF-F12AA9EED50F}"/>
              </a:ext>
            </a:extLst>
          </p:cNvPr>
          <p:cNvPicPr>
            <a:picLocks noChangeAspect="1"/>
          </p:cNvPicPr>
          <p:nvPr/>
        </p:nvPicPr>
        <p:blipFill>
          <a:blip r:embed="rId9"/>
          <a:stretch>
            <a:fillRect/>
          </a:stretch>
        </p:blipFill>
        <p:spPr>
          <a:xfrm>
            <a:off x="21952868" y="21410691"/>
            <a:ext cx="5400013" cy="3986397"/>
          </a:xfrm>
          <a:prstGeom prst="rect">
            <a:avLst/>
          </a:prstGeom>
          <a:ln>
            <a:noFill/>
          </a:ln>
          <a:effectLst>
            <a:outerShdw blurRad="190500" algn="tl" rotWithShape="0">
              <a:srgbClr val="000000">
                <a:alpha val="70000"/>
              </a:srgbClr>
            </a:outerShdw>
          </a:effectLst>
        </p:spPr>
      </p:pic>
      <p:pic>
        <p:nvPicPr>
          <p:cNvPr id="61" name="Picture 60" descr="A collage of math equations&#10;&#10;Description automatically generated">
            <a:extLst>
              <a:ext uri="{FF2B5EF4-FFF2-40B4-BE49-F238E27FC236}">
                <a16:creationId xmlns:a16="http://schemas.microsoft.com/office/drawing/2014/main" id="{3E688CD9-0010-C475-3296-2806591E85A0}"/>
              </a:ext>
            </a:extLst>
          </p:cNvPr>
          <p:cNvPicPr>
            <a:picLocks noChangeAspect="1"/>
          </p:cNvPicPr>
          <p:nvPr/>
        </p:nvPicPr>
        <p:blipFill rotWithShape="1">
          <a:blip r:embed="rId10">
            <a:extLst>
              <a:ext uri="{28A0092B-C50C-407E-A947-70E740481C1C}">
                <a14:useLocalDpi xmlns:a14="http://schemas.microsoft.com/office/drawing/2010/main" val="0"/>
              </a:ext>
            </a:extLst>
          </a:blip>
          <a:srcRect l="3374" t="1681" r="2949" b="4280"/>
          <a:stretch/>
        </p:blipFill>
        <p:spPr>
          <a:xfrm>
            <a:off x="21518991" y="25783773"/>
            <a:ext cx="4706883" cy="3543768"/>
          </a:xfrm>
          <a:prstGeom prst="rect">
            <a:avLst/>
          </a:prstGeom>
          <a:ln>
            <a:noFill/>
          </a:ln>
          <a:effectLst>
            <a:outerShdw blurRad="190500" algn="tl" rotWithShape="0">
              <a:srgbClr val="000000">
                <a:alpha val="70000"/>
              </a:srgbClr>
            </a:outerShdw>
          </a:effectLst>
        </p:spPr>
      </p:pic>
      <p:pic>
        <p:nvPicPr>
          <p:cNvPr id="63" name="Picture 62">
            <a:extLst>
              <a:ext uri="{FF2B5EF4-FFF2-40B4-BE49-F238E27FC236}">
                <a16:creationId xmlns:a16="http://schemas.microsoft.com/office/drawing/2014/main" id="{DE4867AA-6EA1-1A3F-F3F2-984799F01976}"/>
              </a:ext>
            </a:extLst>
          </p:cNvPr>
          <p:cNvPicPr>
            <a:picLocks noChangeAspect="1"/>
          </p:cNvPicPr>
          <p:nvPr/>
        </p:nvPicPr>
        <p:blipFill rotWithShape="1">
          <a:blip r:embed="rId11"/>
          <a:srcRect t="-1428" b="1"/>
          <a:stretch/>
        </p:blipFill>
        <p:spPr>
          <a:xfrm>
            <a:off x="21942190" y="17482697"/>
            <a:ext cx="5400013" cy="3681998"/>
          </a:xfrm>
          <a:prstGeom prst="rect">
            <a:avLst/>
          </a:prstGeom>
          <a:ln>
            <a:noFill/>
          </a:ln>
          <a:effectLst>
            <a:outerShdw blurRad="190500" algn="tl" rotWithShape="0">
              <a:srgbClr val="000000">
                <a:alpha val="70000"/>
              </a:srgbClr>
            </a:outerShdw>
          </a:effectLst>
        </p:spPr>
      </p:pic>
      <p:pic>
        <p:nvPicPr>
          <p:cNvPr id="1033" name="Picture 1032" descr="A screenshot of a graph&#10;&#10;Description automatically generated">
            <a:extLst>
              <a:ext uri="{FF2B5EF4-FFF2-40B4-BE49-F238E27FC236}">
                <a16:creationId xmlns:a16="http://schemas.microsoft.com/office/drawing/2014/main" id="{BF17888A-F978-217D-15EC-0B155D982D26}"/>
              </a:ext>
            </a:extLst>
          </p:cNvPr>
          <p:cNvPicPr>
            <a:picLocks noChangeAspect="1"/>
          </p:cNvPicPr>
          <p:nvPr/>
        </p:nvPicPr>
        <p:blipFill rotWithShape="1">
          <a:blip r:embed="rId12">
            <a:extLst>
              <a:ext uri="{28A0092B-C50C-407E-A947-70E740481C1C}">
                <a14:useLocalDpi xmlns:a14="http://schemas.microsoft.com/office/drawing/2010/main" val="0"/>
              </a:ext>
            </a:extLst>
          </a:blip>
          <a:srcRect l="2311" t="5508" b="7360"/>
          <a:stretch/>
        </p:blipFill>
        <p:spPr>
          <a:xfrm>
            <a:off x="26470009" y="25779207"/>
            <a:ext cx="3074305" cy="5936972"/>
          </a:xfrm>
          <a:prstGeom prst="rect">
            <a:avLst/>
          </a:prstGeom>
          <a:ln>
            <a:noFill/>
          </a:ln>
          <a:effectLst>
            <a:outerShdw blurRad="190500" algn="tl" rotWithShape="0">
              <a:srgbClr val="000000">
                <a:alpha val="70000"/>
              </a:srgbClr>
            </a:outerShdw>
          </a:effectLst>
        </p:spPr>
      </p:pic>
      <p:pic>
        <p:nvPicPr>
          <p:cNvPr id="1034" name="Picture 1033" descr="A screenshot of a graph&#10;&#10;Description automatically generated">
            <a:extLst>
              <a:ext uri="{FF2B5EF4-FFF2-40B4-BE49-F238E27FC236}">
                <a16:creationId xmlns:a16="http://schemas.microsoft.com/office/drawing/2014/main" id="{7D6D1417-9575-F13A-70B2-D066C4170321}"/>
              </a:ext>
            </a:extLst>
          </p:cNvPr>
          <p:cNvPicPr>
            <a:picLocks noChangeAspect="1"/>
          </p:cNvPicPr>
          <p:nvPr/>
        </p:nvPicPr>
        <p:blipFill rotWithShape="1">
          <a:blip r:embed="rId13">
            <a:extLst>
              <a:ext uri="{28A0092B-C50C-407E-A947-70E740481C1C}">
                <a14:useLocalDpi xmlns:a14="http://schemas.microsoft.com/office/drawing/2010/main" val="0"/>
              </a:ext>
            </a:extLst>
          </a:blip>
          <a:srcRect l="1784" t="5482" b="2405"/>
          <a:stretch/>
        </p:blipFill>
        <p:spPr>
          <a:xfrm>
            <a:off x="29795796" y="25779394"/>
            <a:ext cx="3074305" cy="5974080"/>
          </a:xfrm>
          <a:prstGeom prst="rect">
            <a:avLst/>
          </a:prstGeom>
          <a:ln>
            <a:noFill/>
          </a:ln>
          <a:effectLst>
            <a:outerShdw blurRad="190500" algn="tl" rotWithShape="0">
              <a:srgbClr val="000000">
                <a:alpha val="70000"/>
              </a:srgbClr>
            </a:outerShdw>
          </a:effectLst>
        </p:spPr>
      </p:pic>
      <p:pic>
        <p:nvPicPr>
          <p:cNvPr id="1036" name="Picture 1035">
            <a:extLst>
              <a:ext uri="{FF2B5EF4-FFF2-40B4-BE49-F238E27FC236}">
                <a16:creationId xmlns:a16="http://schemas.microsoft.com/office/drawing/2014/main" id="{16866A89-C42F-92D1-00CD-1A75CFD3D460}"/>
              </a:ext>
            </a:extLst>
          </p:cNvPr>
          <p:cNvPicPr>
            <a:picLocks noChangeAspect="1"/>
          </p:cNvPicPr>
          <p:nvPr/>
        </p:nvPicPr>
        <p:blipFill rotWithShape="1">
          <a:blip r:embed="rId14"/>
          <a:srcRect l="2262" t="5323"/>
          <a:stretch/>
        </p:blipFill>
        <p:spPr>
          <a:xfrm>
            <a:off x="21518991" y="29705546"/>
            <a:ext cx="4706883" cy="2010633"/>
          </a:xfrm>
          <a:prstGeom prst="rect">
            <a:avLst/>
          </a:prstGeom>
          <a:ln>
            <a:noFill/>
          </a:ln>
          <a:effectLst>
            <a:outerShdw blurRad="190500" algn="tl" rotWithShape="0">
              <a:srgbClr val="000000">
                <a:alpha val="70000"/>
              </a:srgbClr>
            </a:outerShdw>
          </a:effectLst>
        </p:spPr>
      </p:pic>
      <p:pic>
        <p:nvPicPr>
          <p:cNvPr id="1037" name="Picture 1036" descr="A collage of images of a ferris wheel&#10;&#10;Description automatically generated">
            <a:extLst>
              <a:ext uri="{FF2B5EF4-FFF2-40B4-BE49-F238E27FC236}">
                <a16:creationId xmlns:a16="http://schemas.microsoft.com/office/drawing/2014/main" id="{437C174A-3361-23E9-ED5C-3F0646E81CC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845110" y="21406178"/>
            <a:ext cx="4734971" cy="3986397"/>
          </a:xfrm>
          <a:prstGeom prst="rect">
            <a:avLst/>
          </a:prstGeom>
          <a:ln>
            <a:noFill/>
          </a:ln>
          <a:effectLst>
            <a:outerShdw blurRad="190500" algn="tl" rotWithShape="0">
              <a:srgbClr val="000000">
                <a:alpha val="70000"/>
              </a:srgbClr>
            </a:outerShdw>
          </a:effectLst>
        </p:spPr>
      </p:pic>
      <p:grpSp>
        <p:nvGrpSpPr>
          <p:cNvPr id="1056" name="Group 1055">
            <a:extLst>
              <a:ext uri="{FF2B5EF4-FFF2-40B4-BE49-F238E27FC236}">
                <a16:creationId xmlns:a16="http://schemas.microsoft.com/office/drawing/2014/main" id="{3BB8D2DA-8677-6457-2F19-FBAF1F794CFE}"/>
              </a:ext>
            </a:extLst>
          </p:cNvPr>
          <p:cNvGrpSpPr/>
          <p:nvPr/>
        </p:nvGrpSpPr>
        <p:grpSpPr>
          <a:xfrm>
            <a:off x="33154449" y="19757145"/>
            <a:ext cx="9873792" cy="5563525"/>
            <a:chOff x="33683654" y="21519509"/>
            <a:chExt cx="9873792" cy="5563525"/>
          </a:xfrm>
        </p:grpSpPr>
        <p:grpSp>
          <p:nvGrpSpPr>
            <p:cNvPr id="1038" name="Group 1037">
              <a:extLst>
                <a:ext uri="{FF2B5EF4-FFF2-40B4-BE49-F238E27FC236}">
                  <a16:creationId xmlns:a16="http://schemas.microsoft.com/office/drawing/2014/main" id="{9D5B8296-A23F-61E2-3B2A-B4D85A59C3C5}"/>
                </a:ext>
              </a:extLst>
            </p:cNvPr>
            <p:cNvGrpSpPr/>
            <p:nvPr/>
          </p:nvGrpSpPr>
          <p:grpSpPr>
            <a:xfrm>
              <a:off x="37671536" y="21519509"/>
              <a:ext cx="5885910" cy="5563525"/>
              <a:chOff x="33538583" y="20163650"/>
              <a:chExt cx="8957698" cy="6984528"/>
            </a:xfrm>
          </p:grpSpPr>
          <p:pic>
            <p:nvPicPr>
              <p:cNvPr id="44" name="Picture 43" descr="A collage of different types of rotations&#10;&#10;Description automatically generated">
                <a:extLst>
                  <a:ext uri="{FF2B5EF4-FFF2-40B4-BE49-F238E27FC236}">
                    <a16:creationId xmlns:a16="http://schemas.microsoft.com/office/drawing/2014/main" id="{BE74311E-8E86-6D21-8A95-2EA1C53308A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538583" y="20163650"/>
                <a:ext cx="8957698" cy="6984528"/>
              </a:xfrm>
              <a:prstGeom prst="rect">
                <a:avLst/>
              </a:prstGeom>
              <a:ln>
                <a:noFill/>
              </a:ln>
              <a:effectLst>
                <a:outerShdw blurRad="190500" algn="tl" rotWithShape="0">
                  <a:srgbClr val="000000">
                    <a:alpha val="70000"/>
                  </a:srgbClr>
                </a:outerShdw>
              </a:effectLst>
            </p:spPr>
          </p:pic>
          <p:pic>
            <p:nvPicPr>
              <p:cNvPr id="49" name="Picture 48" descr="A close-up of a toy&#10;&#10;Description automatically generated">
                <a:extLst>
                  <a:ext uri="{FF2B5EF4-FFF2-40B4-BE49-F238E27FC236}">
                    <a16:creationId xmlns:a16="http://schemas.microsoft.com/office/drawing/2014/main" id="{31E804DE-93B7-162F-7C65-5A582B7CD6DC}"/>
                  </a:ext>
                </a:extLst>
              </p:cNvPr>
              <p:cNvPicPr>
                <a:picLocks noChangeAspect="1"/>
              </p:cNvPicPr>
              <p:nvPr/>
            </p:nvPicPr>
            <p:blipFill rotWithShape="1">
              <a:blip r:embed="rId17">
                <a:extLst>
                  <a:ext uri="{28A0092B-C50C-407E-A947-70E740481C1C}">
                    <a14:useLocalDpi xmlns:a14="http://schemas.microsoft.com/office/drawing/2010/main" val="0"/>
                  </a:ext>
                </a:extLst>
              </a:blip>
              <a:srcRect r="46061"/>
              <a:stretch/>
            </p:blipFill>
            <p:spPr>
              <a:xfrm>
                <a:off x="38204310" y="23511535"/>
                <a:ext cx="4253378" cy="3204229"/>
              </a:xfrm>
              <a:prstGeom prst="rect">
                <a:avLst/>
              </a:prstGeom>
              <a:solidFill>
                <a:srgbClr val="FFFFFF">
                  <a:shade val="85000"/>
                </a:srgbClr>
              </a:solidFill>
              <a:ln w="9525"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1025" name="Picture 1024" descr="A collage of blue fan parts&#10;&#10;Description automatically generated">
              <a:extLst>
                <a:ext uri="{FF2B5EF4-FFF2-40B4-BE49-F238E27FC236}">
                  <a16:creationId xmlns:a16="http://schemas.microsoft.com/office/drawing/2014/main" id="{72AE263B-E73D-A008-5EE0-8C284E08076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683654" y="21523296"/>
              <a:ext cx="3720131" cy="3656912"/>
            </a:xfrm>
            <a:prstGeom prst="rect">
              <a:avLst/>
            </a:prstGeom>
            <a:ln>
              <a:noFill/>
            </a:ln>
            <a:effectLst>
              <a:outerShdw blurRad="190500" algn="tl" rotWithShape="0">
                <a:srgbClr val="000000">
                  <a:alpha val="70000"/>
                </a:srgbClr>
              </a:outerShdw>
            </a:effectLst>
          </p:spPr>
        </p:pic>
        <p:pic>
          <p:nvPicPr>
            <p:cNvPr id="1032" name="Picture 1031" descr="A purple object on the ground&#10;&#10;Description automatically generated">
              <a:extLst>
                <a:ext uri="{FF2B5EF4-FFF2-40B4-BE49-F238E27FC236}">
                  <a16:creationId xmlns:a16="http://schemas.microsoft.com/office/drawing/2014/main" id="{67AFDA2A-4A83-60FF-B34B-45619930371F}"/>
                </a:ext>
              </a:extLst>
            </p:cNvPr>
            <p:cNvPicPr>
              <a:picLocks noChangeAspect="1"/>
            </p:cNvPicPr>
            <p:nvPr/>
          </p:nvPicPr>
          <p:blipFill rotWithShape="1">
            <a:blip r:embed="rId19">
              <a:extLst>
                <a:ext uri="{28A0092B-C50C-407E-A947-70E740481C1C}">
                  <a14:useLocalDpi xmlns:a14="http://schemas.microsoft.com/office/drawing/2010/main" val="0"/>
                </a:ext>
              </a:extLst>
            </a:blip>
            <a:srcRect l="14992" t="41483" r="17797" b="33821"/>
            <a:stretch/>
          </p:blipFill>
          <p:spPr>
            <a:xfrm>
              <a:off x="33683654" y="25294297"/>
              <a:ext cx="3690910" cy="923214"/>
            </a:xfrm>
            <a:prstGeom prst="rect">
              <a:avLst/>
            </a:prstGeom>
            <a:ln>
              <a:noFill/>
            </a:ln>
            <a:effectLst>
              <a:outerShdw blurRad="190500" algn="tl" rotWithShape="0">
                <a:srgbClr val="000000">
                  <a:alpha val="70000"/>
                </a:srgbClr>
              </a:outerShdw>
            </a:effectLst>
          </p:spPr>
        </p:pic>
        <p:pic>
          <p:nvPicPr>
            <p:cNvPr id="1042" name="Picture 1041">
              <a:extLst>
                <a:ext uri="{FF2B5EF4-FFF2-40B4-BE49-F238E27FC236}">
                  <a16:creationId xmlns:a16="http://schemas.microsoft.com/office/drawing/2014/main" id="{69BB42AB-65A1-DCFF-CF85-6BC6E1F77B00}"/>
                </a:ext>
              </a:extLst>
            </p:cNvPr>
            <p:cNvPicPr>
              <a:picLocks noChangeAspect="1"/>
            </p:cNvPicPr>
            <p:nvPr/>
          </p:nvPicPr>
          <p:blipFill>
            <a:blip r:embed="rId20"/>
            <a:stretch>
              <a:fillRect/>
            </a:stretch>
          </p:blipFill>
          <p:spPr>
            <a:xfrm>
              <a:off x="34100350" y="26357692"/>
              <a:ext cx="3106520" cy="725342"/>
            </a:xfrm>
            <a:prstGeom prst="rect">
              <a:avLst/>
            </a:prstGeom>
            <a:ln>
              <a:noFill/>
            </a:ln>
            <a:effectLst>
              <a:outerShdw blurRad="190500" algn="tl" rotWithShape="0">
                <a:srgbClr val="000000">
                  <a:alpha val="70000"/>
                </a:srgbClr>
              </a:outerShdw>
            </a:effectLst>
          </p:spPr>
        </p:pic>
      </p:grpSp>
      <p:pic>
        <p:nvPicPr>
          <p:cNvPr id="1045" name="Picture 2">
            <a:extLst>
              <a:ext uri="{FF2B5EF4-FFF2-40B4-BE49-F238E27FC236}">
                <a16:creationId xmlns:a16="http://schemas.microsoft.com/office/drawing/2014/main" id="{C8EBAEB3-ABFF-97F6-0182-2628369A5048}"/>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8883" r="6052"/>
          <a:stretch/>
        </p:blipFill>
        <p:spPr bwMode="auto">
          <a:xfrm>
            <a:off x="40209457" y="10715784"/>
            <a:ext cx="2808280" cy="440178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58" name="Picture 1057">
            <a:extLst>
              <a:ext uri="{FF2B5EF4-FFF2-40B4-BE49-F238E27FC236}">
                <a16:creationId xmlns:a16="http://schemas.microsoft.com/office/drawing/2014/main" id="{43D4FDE8-4035-DAFB-017E-D607F8F5D7A9}"/>
              </a:ext>
            </a:extLst>
          </p:cNvPr>
          <p:cNvPicPr>
            <a:picLocks noChangeAspect="1"/>
          </p:cNvPicPr>
          <p:nvPr/>
        </p:nvPicPr>
        <p:blipFill>
          <a:blip r:embed="rId22"/>
          <a:stretch>
            <a:fillRect/>
          </a:stretch>
        </p:blipFill>
        <p:spPr>
          <a:xfrm>
            <a:off x="37843576" y="26299401"/>
            <a:ext cx="5812980" cy="3909057"/>
          </a:xfrm>
          <a:prstGeom prst="rect">
            <a:avLst/>
          </a:prstGeom>
          <a:ln>
            <a:noFill/>
          </a:ln>
          <a:effectLst>
            <a:outerShdw blurRad="190500" algn="tl" rotWithShape="0">
              <a:srgbClr val="000000">
                <a:alpha val="70000"/>
              </a:srgbClr>
            </a:outerShdw>
          </a:effectLst>
        </p:spPr>
      </p:pic>
      <p:pic>
        <p:nvPicPr>
          <p:cNvPr id="1059" name="Picture 2" descr="Electrical and Computer Engineering Department Heads Association">
            <a:extLst>
              <a:ext uri="{FF2B5EF4-FFF2-40B4-BE49-F238E27FC236}">
                <a16:creationId xmlns:a16="http://schemas.microsoft.com/office/drawing/2014/main" id="{F4E26304-3FB4-FE73-F7F7-B3B90C297618}"/>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r="78086" b="841"/>
          <a:stretch/>
        </p:blipFill>
        <p:spPr bwMode="auto">
          <a:xfrm>
            <a:off x="1210009" y="1665728"/>
            <a:ext cx="4895181" cy="3774912"/>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1059" descr="A blue and black circuit board&#10;&#10;Description automatically generated">
            <a:extLst>
              <a:ext uri="{FF2B5EF4-FFF2-40B4-BE49-F238E27FC236}">
                <a16:creationId xmlns:a16="http://schemas.microsoft.com/office/drawing/2014/main" id="{D0CA50D6-D9EE-207F-CBB2-51B0C99FBBE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711307" y="1783111"/>
            <a:ext cx="3657760" cy="3657760"/>
          </a:xfrm>
          <a:prstGeom prst="rect">
            <a:avLst/>
          </a:prstGeom>
        </p:spPr>
      </p:pic>
      <p:pic>
        <p:nvPicPr>
          <p:cNvPr id="1062" name="Picture 1061">
            <a:extLst>
              <a:ext uri="{FF2B5EF4-FFF2-40B4-BE49-F238E27FC236}">
                <a16:creationId xmlns:a16="http://schemas.microsoft.com/office/drawing/2014/main" id="{9280BB1A-13DC-3C57-BA65-DAEA01C5B9B8}"/>
              </a:ext>
            </a:extLst>
          </p:cNvPr>
          <p:cNvPicPr>
            <a:picLocks noChangeAspect="1"/>
          </p:cNvPicPr>
          <p:nvPr/>
        </p:nvPicPr>
        <p:blipFill rotWithShape="1">
          <a:blip r:embed="rId25"/>
          <a:srcRect b="19458"/>
          <a:stretch/>
        </p:blipFill>
        <p:spPr>
          <a:xfrm>
            <a:off x="37843404" y="30429811"/>
            <a:ext cx="5813151" cy="1313710"/>
          </a:xfrm>
          <a:prstGeom prst="rect">
            <a:avLst/>
          </a:prstGeom>
          <a:ln>
            <a:noFill/>
          </a:ln>
          <a:effectLst>
            <a:outerShdw blurRad="190500" algn="tl" rotWithShape="0">
              <a:srgbClr val="000000">
                <a:alpha val="70000"/>
              </a:srgbClr>
            </a:outerShdw>
          </a:effectLst>
        </p:spPr>
      </p:pic>
      <p:pic>
        <p:nvPicPr>
          <p:cNvPr id="19" name="Picture 18" descr="A qr code on a white background&#10;&#10;Description automatically generated">
            <a:extLst>
              <a:ext uri="{FF2B5EF4-FFF2-40B4-BE49-F238E27FC236}">
                <a16:creationId xmlns:a16="http://schemas.microsoft.com/office/drawing/2014/main" id="{68053CE4-1851-8131-EB81-1EDBFFF7617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0583681" y="3675262"/>
            <a:ext cx="1433292" cy="1819940"/>
          </a:xfrm>
          <a:prstGeom prst="rect">
            <a:avLst/>
          </a:prstGeom>
        </p:spPr>
      </p:pic>
      <p:sp>
        <p:nvSpPr>
          <p:cNvPr id="21" name="Rectangle 20">
            <a:extLst>
              <a:ext uri="{FF2B5EF4-FFF2-40B4-BE49-F238E27FC236}">
                <a16:creationId xmlns:a16="http://schemas.microsoft.com/office/drawing/2014/main" id="{8BB0DD7B-46FE-B066-1D8F-BC246419666A}"/>
              </a:ext>
            </a:extLst>
          </p:cNvPr>
          <p:cNvSpPr/>
          <p:nvPr/>
        </p:nvSpPr>
        <p:spPr>
          <a:xfrm>
            <a:off x="30609168" y="5113019"/>
            <a:ext cx="1378442" cy="30650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50" dirty="0"/>
              <a:t>Agile Robotics Lab</a:t>
            </a:r>
          </a:p>
        </p:txBody>
      </p:sp>
    </p:spTree>
    <p:extLst>
      <p:ext uri="{BB962C8B-B14F-4D97-AF65-F5344CB8AC3E}">
        <p14:creationId xmlns:p14="http://schemas.microsoft.com/office/powerpoint/2010/main" val="403887106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hypotheticalocean|08-2022"/>
</p:tagLst>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9560</TotalTime>
  <Words>1243</Words>
  <Application>Microsoft Office PowerPoint</Application>
  <PresentationFormat>Custom</PresentationFormat>
  <Paragraphs>110</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Montserrat Light</vt:lpstr>
      <vt:lpstr>Libre Baskerville</vt:lpstr>
      <vt:lpstr>Arial</vt:lpstr>
      <vt:lpstr>Wingdings</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research poster</dc:title>
  <dc:subject>Free Poster Presentation Example</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Lauren Faris</cp:lastModifiedBy>
  <cp:revision>79</cp:revision>
  <cp:lastPrinted>2011-01-21T18:13:44Z</cp:lastPrinted>
  <dcterms:modified xsi:type="dcterms:W3CDTF">2024-03-07T22:04:58Z</dcterms:modified>
  <cp:category>scientific poster powerpoint</cp:category>
</cp:coreProperties>
</file>